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Zhen Richard Tang"/>
  <p:cmAuthor clrIdx="1" id="1" initials="" lastIdx="1" name="Vincent Ch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slide" Target="slides/slide37.xml"/><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8T04:37:05.562">
    <p:pos x="6000" y="0"/>
    <p:text>you could find a lot of useful resources here:
https://www.reconlearn.org/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10-30T03:24:50.561">
    <p:pos x="6000" y="0"/>
    <p:text>Should be like 100%</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ime" TargetMode="External"/><Relationship Id="rId3" Type="http://schemas.openxmlformats.org/officeDocument/2006/relationships/hyperlink" Target="https://en.wikipedia.org/wiki/Symptom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02183905b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a02183905b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3a5f8ab8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3a5f8ab8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 → </a:t>
            </a:r>
            <a:r>
              <a:rPr lang="en"/>
              <a:t> the fraction of susceptible individuals (those able to contract the disease),</a:t>
            </a:r>
            <a:endParaRPr/>
          </a:p>
          <a:p>
            <a:pPr indent="0" lvl="0" marL="0" rtl="0" algn="l">
              <a:spcBef>
                <a:spcPts val="0"/>
              </a:spcBef>
              <a:spcAft>
                <a:spcPts val="0"/>
              </a:spcAft>
              <a:buNone/>
            </a:pPr>
            <a:r>
              <a:rPr lang="en"/>
              <a:t>E → is the fraction of exposed individuals (those who have been infected but are not yet infectious),</a:t>
            </a:r>
            <a:endParaRPr/>
          </a:p>
          <a:p>
            <a:pPr indent="0" lvl="0" marL="0" rtl="0" algn="l">
              <a:spcBef>
                <a:spcPts val="0"/>
              </a:spcBef>
              <a:spcAft>
                <a:spcPts val="0"/>
              </a:spcAft>
              <a:buNone/>
            </a:pPr>
            <a:r>
              <a:rPr lang="en"/>
              <a:t>I → is the fraction of infective individuals (those capable of transmitting the disease),</a:t>
            </a:r>
            <a:endParaRPr/>
          </a:p>
          <a:p>
            <a:pPr indent="0" lvl="0" marL="0" rtl="0" algn="l">
              <a:spcBef>
                <a:spcPts val="0"/>
              </a:spcBef>
              <a:spcAft>
                <a:spcPts val="0"/>
              </a:spcAft>
              <a:buNone/>
            </a:pPr>
            <a:r>
              <a:rPr lang="en"/>
              <a:t>R → is the fraction of recovered individuals (those who have become immune).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3a5f8ab8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3a5f8ab8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perspective of epidemiology, a lockdown city is even more strict than a confined space, since it blocks the interaction both externally and internally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3a5f8ab8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3a5f8ab8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b="1" lang="en" sz="1400">
                <a:highlight>
                  <a:srgbClr val="FFFFFF"/>
                </a:highlight>
                <a:latin typeface="Times New Roman"/>
                <a:ea typeface="Times New Roman"/>
                <a:cs typeface="Times New Roman"/>
                <a:sym typeface="Times New Roman"/>
              </a:rPr>
              <a:t>Epidemiological Characteristics and Forecast of COVID-19 Outbreak in the Republic of Kazakhstan</a:t>
            </a:r>
            <a:endParaRPr b="1" sz="1400">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sz="1400">
                <a:highlight>
                  <a:srgbClr val="FFFFFF"/>
                </a:highlight>
                <a:latin typeface="Times New Roman"/>
                <a:ea typeface="Times New Roman"/>
                <a:cs typeface="Times New Roman"/>
                <a:sym typeface="Times New Roman"/>
              </a:rPr>
              <a:t>The number of people who are able to contract the disease will decrease as time goes by</a:t>
            </a:r>
            <a:endParaRPr b="1" sz="1400">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sz="1400">
                <a:highlight>
                  <a:srgbClr val="FFFFFF"/>
                </a:highlight>
                <a:latin typeface="Times New Roman"/>
                <a:ea typeface="Times New Roman"/>
                <a:cs typeface="Times New Roman"/>
                <a:sym typeface="Times New Roman"/>
              </a:rPr>
              <a:t>In turn, the number of recovered will increase. </a:t>
            </a:r>
            <a:endParaRPr b="1" sz="1400">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b="1" lang="en" sz="1400">
                <a:highlight>
                  <a:srgbClr val="FFFFFF"/>
                </a:highlight>
                <a:latin typeface="Times New Roman"/>
                <a:ea typeface="Times New Roman"/>
                <a:cs typeface="Times New Roman"/>
                <a:sym typeface="Times New Roman"/>
              </a:rPr>
              <a:t>Those who have been infected but not yet infections will reach a peak, and same will go for the number of those actually infected. This is what they would mean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a5f8ab8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a5f8ab8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02122"/>
                </a:solidFill>
                <a:highlight>
                  <a:srgbClr val="F8F9FA"/>
                </a:highlight>
              </a:rPr>
              <a:t>Spatial SIR model simulation. Each cell can infect its eight immediate neighbors, as you can see this is why they tell us to stay away from large crowds and to practice social distancing, because of how fast a disease can spread from one person to another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a5f8ab8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a5f8ab8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parameters we used for our model include the 4 stages of the population: </a:t>
            </a:r>
            <a:r>
              <a:rPr lang="en"/>
              <a:t>Susceptible</a:t>
            </a:r>
            <a:r>
              <a:rPr lang="en"/>
              <a:t>, exposed, </a:t>
            </a:r>
            <a:r>
              <a:rPr lang="en"/>
              <a:t>infectious</a:t>
            </a:r>
            <a:r>
              <a:rPr lang="en"/>
              <a:t>, and </a:t>
            </a:r>
            <a:r>
              <a:rPr lang="en"/>
              <a:t>recovered</a:t>
            </a:r>
            <a:endParaRPr/>
          </a:p>
          <a:p>
            <a:pPr indent="0" lvl="0" marL="0" rtl="0" algn="l">
              <a:spcBef>
                <a:spcPts val="0"/>
              </a:spcBef>
              <a:spcAft>
                <a:spcPts val="0"/>
              </a:spcAft>
              <a:buNone/>
            </a:pPr>
            <a:r>
              <a:rPr lang="en"/>
              <a:t>N → Which is out intital total population </a:t>
            </a:r>
            <a:endParaRPr/>
          </a:p>
          <a:p>
            <a:pPr indent="0" lvl="0" marL="0" rtl="0" algn="l">
              <a:spcBef>
                <a:spcPts val="0"/>
              </a:spcBef>
              <a:spcAft>
                <a:spcPts val="0"/>
              </a:spcAft>
              <a:buNone/>
            </a:pPr>
            <a:r>
              <a:rPr lang="en"/>
              <a:t>T → which is our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factors we excluded are the natural birth rate, and natural death 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now hand it over to Vincent to dive deeper into the SEIR model, and eventually we will get to coding!</a:t>
            </a:r>
            <a:br>
              <a:rPr lang="en"/>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02183905b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a02183905b_2_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3a5f8ab8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3a5f8ab8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3a5f8ab8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3a5f8ab8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3a5f8ab8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3a5f8ab8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Incubation period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3a5f8ab8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3a5f8ab8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3a5f8ab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3a5f8ab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3a5f8ab8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3a5f8ab8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3a5f8ab8a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3a5f8ab8a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3a5f8ab8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3a5f8ab8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64d031aa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64d031aa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6636e22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6636e223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rPr>
              <a:t>The prediction should look great because, in the short-term, the virus diffusion pattern should be relatively stable. Thus, SEIR can capture the pattern and make predictions based on the revealed pattern pretty well because the model is educated by the epidemic theory.</a:t>
            </a:r>
            <a:endParaRPr>
              <a:solidFill>
                <a:srgbClr val="222222"/>
              </a:solidFill>
              <a:highlight>
                <a:srgbClr val="FFFFFF"/>
              </a:highlight>
            </a:endParaRPr>
          </a:p>
          <a:p>
            <a:pPr indent="0" lvl="0" marL="0" rtl="0" algn="l">
              <a:spcBef>
                <a:spcPts val="0"/>
              </a:spcBef>
              <a:spcAft>
                <a:spcPts val="0"/>
              </a:spcAft>
              <a:buNone/>
            </a:pPr>
            <a:r>
              <a:rPr lang="en">
                <a:solidFill>
                  <a:srgbClr val="222222"/>
                </a:solidFill>
                <a:highlight>
                  <a:srgbClr val="FFFFFF"/>
                </a:highlight>
              </a:rPr>
              <a:t>In the beginning, it "overestimates," but this is more likely that there is no enough testing capacity in the early stage, and the reported cases are probably underestimated rather than our model overestimates. If so, we could conclude that model educated by epidemic theory might give us a more educated guess of the reality than the "observed" data do. In the later stage, the model underestimates; this is more likely that the underlying diffusion pattern changed, i.e., the virus spreading at an accelerating speed due to the factors mentioned above.</a:t>
            </a:r>
            <a:endParaRPr>
              <a:solidFill>
                <a:srgbClr val="222222"/>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6636e223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6636e223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6636e223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6636e223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a6636e223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a6636e223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6636e223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6636e223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5224803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5224803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CALIFORNIA HEALTH AND HUMAN SERVICES OPEN DATA PORTAL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02183905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a02183905b_2_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5224803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5224803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64d031a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64d031a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a3a5f8ab8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a3a5f8ab8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5224803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5224803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6636e223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6636e223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6636e22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a6636e223f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3a5f8ab8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3a5f8ab8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3a5f8ab8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a3a5f8ab8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6636e223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6636e223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4f9c8b4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a4f9c8b475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4f9c8b4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the united states, as of October 24, there have been 78,000 new cases. The country, since the start of the Pandemic, has seen 8 milllion cases, the highest in the world</a:t>
            </a:r>
            <a:endParaRPr/>
          </a:p>
          <a:p>
            <a:pPr indent="-298450" lvl="0" marL="457200" rtl="0" algn="l">
              <a:spcBef>
                <a:spcPts val="0"/>
              </a:spcBef>
              <a:spcAft>
                <a:spcPts val="0"/>
              </a:spcAft>
              <a:buSzPts val="1100"/>
              <a:buChar char="●"/>
            </a:pPr>
            <a:r>
              <a:rPr lang="en"/>
              <a:t>If we zoom in to just california, thye have had 4319 new cases in octover 24.  With 299 thousand total cases in los angeles county. </a:t>
            </a:r>
            <a:endParaRPr/>
          </a:p>
          <a:p>
            <a:pPr indent="-298450" lvl="0" marL="457200" rtl="0" algn="l">
              <a:spcBef>
                <a:spcPts val="0"/>
              </a:spcBef>
              <a:spcAft>
                <a:spcPts val="0"/>
              </a:spcAft>
              <a:buSzPts val="1100"/>
              <a:buChar char="●"/>
            </a:pPr>
            <a:r>
              <a:rPr lang="en"/>
              <a:t>As we see from the Daily change graph in the united states, the numbers have been increasing since the beginning of the september, so there could be a possibility we will be seeing a second wave in cases. </a:t>
            </a:r>
            <a:endParaRPr/>
          </a:p>
        </p:txBody>
      </p:sp>
      <p:sp>
        <p:nvSpPr>
          <p:cNvPr id="144" name="Google Shape;144;ga4f9c8b475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4f9c8b47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to the health effects of covid -19, it has impacted the country in different ways. For example, the economy. COVID-19 has caused negative </a:t>
            </a:r>
            <a:r>
              <a:rPr lang="en"/>
              <a:t>repercussions</a:t>
            </a:r>
            <a:r>
              <a:rPr lang="en"/>
              <a:t> to not only the United States ecnomy, but the global economy as well. As you can see in the first picture, the percentage change from the </a:t>
            </a:r>
            <a:r>
              <a:rPr lang="en"/>
              <a:t>business</a:t>
            </a:r>
            <a:r>
              <a:rPr lang="en"/>
              <a:t> cycle peak in the united states has been not only at its lowest, but it is also the steepes as well compared to other recessions that America has gone through. There have been high rates of unemployment, businesses closing, etc.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only did COVID-19 affect the country economically, it did so socially as well. The new norms these days have been to wear masks in order to protect others from contracting COVID (in case you have it) to social distancing 6 feet apart from each other, and having to avoid large crowds of people. </a:t>
            </a:r>
            <a:endParaRPr/>
          </a:p>
        </p:txBody>
      </p:sp>
      <p:sp>
        <p:nvSpPr>
          <p:cNvPr id="152" name="Google Shape;152;ga4f9c8b475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3a5f8ab8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3a5f8ab8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have been many models that were made by various institutions to predict COVID-19. Here we can see a model made by MIT which accounts for state reopenings, and assumes intervenations renacted if cases continue to increase. John Hopkins model incorpates info from stay at home orders and assumes the effectiveness of social distaning measures in any state decreases by 25% after the orders have been lifted .In both models you can see an increase in cases, but the rate of increase varies, depdning on the factors taken into consideration.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3a5f8ab8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3a5f8ab8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objective of our model is to develop a location-based score system that could quanitfy the risk exposure to COVID-19 our hope is that it can help in: </a:t>
            </a:r>
            <a:endParaRPr/>
          </a:p>
          <a:p>
            <a:pPr indent="0" lvl="0" marL="0" rtl="0" algn="l">
              <a:spcBef>
                <a:spcPts val="0"/>
              </a:spcBef>
              <a:spcAft>
                <a:spcPts val="0"/>
              </a:spcAft>
              <a:buNone/>
            </a:pPr>
            <a:r>
              <a:t/>
            </a:r>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Understanding the bigger picture of COVID-19</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Monitoring regional cases</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Allocation of resources</a:t>
            </a:r>
            <a:endParaRPr sz="1800">
              <a:solidFill>
                <a:schemeClr val="dk1"/>
              </a:solidFill>
              <a:latin typeface="Times New Roman"/>
              <a:ea typeface="Times New Roman"/>
              <a:cs typeface="Times New Roman"/>
              <a:sym typeface="Times New Roman"/>
            </a:endParaRPr>
          </a:p>
          <a:p>
            <a:pPr indent="-342900" lvl="1" marL="914400" rtl="0" algn="l">
              <a:lnSpc>
                <a:spcPct val="2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Policy-making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3a5f8ab8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3a5f8ab8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difference between SIR and SEIR is the incubation period, </a:t>
            </a:r>
            <a:r>
              <a:rPr lang="en" sz="1750">
                <a:solidFill>
                  <a:srgbClr val="202122"/>
                </a:solidFill>
                <a:highlight>
                  <a:schemeClr val="lt1"/>
                </a:highlight>
              </a:rPr>
              <a:t>he </a:t>
            </a:r>
            <a:r>
              <a:rPr lang="en" sz="1750">
                <a:solidFill>
                  <a:srgbClr val="0B0080"/>
                </a:solidFill>
                <a:highlight>
                  <a:schemeClr val="lt1"/>
                </a:highlight>
                <a:uFill>
                  <a:noFill/>
                </a:uFill>
                <a:hlinkClick r:id="rId2">
                  <a:extLst>
                    <a:ext uri="{A12FA001-AC4F-418D-AE19-62706E023703}">
                      <ahyp:hlinkClr val="tx"/>
                    </a:ext>
                  </a:extLst>
                </a:hlinkClick>
              </a:rPr>
              <a:t>time</a:t>
            </a:r>
            <a:r>
              <a:rPr lang="en" sz="1750">
                <a:solidFill>
                  <a:srgbClr val="202122"/>
                </a:solidFill>
                <a:highlight>
                  <a:schemeClr val="lt1"/>
                </a:highlight>
              </a:rPr>
              <a:t> elapsed between exposure to someone who has shows sy</a:t>
            </a:r>
            <a:r>
              <a:rPr lang="en" sz="1750">
                <a:solidFill>
                  <a:srgbClr val="0B0080"/>
                </a:solidFill>
                <a:highlight>
                  <a:schemeClr val="lt1"/>
                </a:highlight>
                <a:uFill>
                  <a:noFill/>
                </a:uFill>
                <a:hlinkClick r:id="rId3">
                  <a:extLst>
                    <a:ext uri="{A12FA001-AC4F-418D-AE19-62706E023703}">
                      <ahyp:hlinkClr val="tx"/>
                    </a:ext>
                  </a:extLst>
                </a:hlinkClick>
              </a:rPr>
              <a:t>mptoms</a:t>
            </a:r>
            <a:r>
              <a:rPr lang="en" sz="1750">
                <a:solidFill>
                  <a:srgbClr val="202122"/>
                </a:solidFill>
                <a:highlight>
                  <a:schemeClr val="lt1"/>
                </a:highlight>
              </a:rPr>
              <a:t> to exhibiting the symptoms, hence why there is a letter E in SEIR, which stands for exposed. </a:t>
            </a:r>
            <a:endParaRPr sz="21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89" name="Shape 89"/>
        <p:cNvGrpSpPr/>
        <p:nvPr/>
      </p:nvGrpSpPr>
      <p:grpSpPr>
        <a:xfrm>
          <a:off x="0" y="0"/>
          <a:ext cx="0" cy="0"/>
          <a:chOff x="0" y="0"/>
          <a:chExt cx="0" cy="0"/>
        </a:xfrm>
      </p:grpSpPr>
      <p:sp>
        <p:nvSpPr>
          <p:cNvPr id="90" name="Google Shape;90;p14"/>
          <p:cNvSpPr txBox="1"/>
          <p:nvPr>
            <p:ph type="ctrTitle"/>
          </p:nvPr>
        </p:nvSpPr>
        <p:spPr>
          <a:xfrm>
            <a:off x="685800" y="1594485"/>
            <a:ext cx="7772400" cy="108013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14"/>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2" name="Google Shape;92;p14"/>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4"/>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5" name="Shape 95"/>
        <p:cNvGrpSpPr/>
        <p:nvPr/>
      </p:nvGrpSpPr>
      <p:grpSpPr>
        <a:xfrm>
          <a:off x="0" y="0"/>
          <a:ext cx="0" cy="0"/>
          <a:chOff x="0" y="0"/>
          <a:chExt cx="0" cy="0"/>
        </a:xfrm>
      </p:grpSpPr>
      <p:sp>
        <p:nvSpPr>
          <p:cNvPr id="96" name="Google Shape;96;p15"/>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5"/>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9" name="Shape 99"/>
        <p:cNvGrpSpPr/>
        <p:nvPr/>
      </p:nvGrpSpPr>
      <p:grpSpPr>
        <a:xfrm>
          <a:off x="0" y="0"/>
          <a:ext cx="0" cy="0"/>
          <a:chOff x="0" y="0"/>
          <a:chExt cx="0" cy="0"/>
        </a:xfrm>
      </p:grpSpPr>
      <p:sp>
        <p:nvSpPr>
          <p:cNvPr id="100" name="Google Shape;100;p16"/>
          <p:cNvSpPr txBox="1"/>
          <p:nvPr>
            <p:ph type="title"/>
          </p:nvPr>
        </p:nvSpPr>
        <p:spPr>
          <a:xfrm>
            <a:off x="457200" y="205740"/>
            <a:ext cx="8229600" cy="82296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16"/>
          <p:cNvSpPr txBox="1"/>
          <p:nvPr>
            <p:ph idx="1" type="body"/>
          </p:nvPr>
        </p:nvSpPr>
        <p:spPr>
          <a:xfrm>
            <a:off x="457200" y="1183005"/>
            <a:ext cx="822960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2" name="Google Shape;102;p16"/>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6"/>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5" name="Shape 105"/>
        <p:cNvGrpSpPr/>
        <p:nvPr/>
      </p:nvGrpSpPr>
      <p:grpSpPr>
        <a:xfrm>
          <a:off x="0" y="0"/>
          <a:ext cx="0" cy="0"/>
          <a:chOff x="0" y="0"/>
          <a:chExt cx="0" cy="0"/>
        </a:xfrm>
      </p:grpSpPr>
      <p:sp>
        <p:nvSpPr>
          <p:cNvPr id="106" name="Google Shape;106;p17"/>
          <p:cNvSpPr txBox="1"/>
          <p:nvPr>
            <p:ph type="title"/>
          </p:nvPr>
        </p:nvSpPr>
        <p:spPr>
          <a:xfrm>
            <a:off x="457200" y="205740"/>
            <a:ext cx="8229600" cy="82296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7" name="Google Shape;107;p17"/>
          <p:cNvSpPr txBox="1"/>
          <p:nvPr>
            <p:ph idx="1" type="body"/>
          </p:nvPr>
        </p:nvSpPr>
        <p:spPr>
          <a:xfrm>
            <a:off x="45720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8" name="Google Shape;108;p17"/>
          <p:cNvSpPr txBox="1"/>
          <p:nvPr>
            <p:ph idx="2" type="body"/>
          </p:nvPr>
        </p:nvSpPr>
        <p:spPr>
          <a:xfrm>
            <a:off x="4709160" y="1183005"/>
            <a:ext cx="3977640" cy="339471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109" name="Google Shape;109;p17"/>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7"/>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2" name="Shape 112"/>
        <p:cNvGrpSpPr/>
        <p:nvPr/>
      </p:nvGrpSpPr>
      <p:grpSpPr>
        <a:xfrm>
          <a:off x="0" y="0"/>
          <a:ext cx="0" cy="0"/>
          <a:chOff x="0" y="0"/>
          <a:chExt cx="0" cy="0"/>
        </a:xfrm>
      </p:grpSpPr>
      <p:sp>
        <p:nvSpPr>
          <p:cNvPr id="113" name="Google Shape;113;p18"/>
          <p:cNvSpPr txBox="1"/>
          <p:nvPr>
            <p:ph type="title"/>
          </p:nvPr>
        </p:nvSpPr>
        <p:spPr>
          <a:xfrm>
            <a:off x="457200" y="205740"/>
            <a:ext cx="8229600" cy="822960"/>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18"/>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18"/>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7749454" y="0"/>
            <a:ext cx="1133579" cy="853982"/>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13"/>
          <p:cNvSpPr/>
          <p:nvPr/>
        </p:nvSpPr>
        <p:spPr>
          <a:xfrm>
            <a:off x="535652" y="4590430"/>
            <a:ext cx="0" cy="205740"/>
          </a:xfrm>
          <a:custGeom>
            <a:rect b="b" l="l" r="r" t="t"/>
            <a:pathLst>
              <a:path extrusionOk="0" h="274320" w="120000">
                <a:moveTo>
                  <a:pt x="0" y="0"/>
                </a:moveTo>
                <a:lnTo>
                  <a:pt x="0" y="274319"/>
                </a:lnTo>
              </a:path>
            </a:pathLst>
          </a:custGeom>
          <a:noFill/>
          <a:ln cap="flat" cmpd="sng" w="60300">
            <a:solidFill>
              <a:srgbClr val="43AB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3" name="Google Shape;53;p13"/>
          <p:cNvSpPr/>
          <p:nvPr/>
        </p:nvSpPr>
        <p:spPr>
          <a:xfrm>
            <a:off x="612436" y="4590438"/>
            <a:ext cx="221933" cy="205740"/>
          </a:xfrm>
          <a:custGeom>
            <a:rect b="b" l="l" r="r" t="t"/>
            <a:pathLst>
              <a:path extrusionOk="0" h="274320" w="295909">
                <a:moveTo>
                  <a:pt x="84912" y="0"/>
                </a:moveTo>
                <a:lnTo>
                  <a:pt x="0" y="0"/>
                </a:lnTo>
                <a:lnTo>
                  <a:pt x="0" y="274320"/>
                </a:lnTo>
                <a:lnTo>
                  <a:pt x="56489" y="274320"/>
                </a:lnTo>
                <a:lnTo>
                  <a:pt x="56489" y="81826"/>
                </a:lnTo>
                <a:lnTo>
                  <a:pt x="112747" y="81826"/>
                </a:lnTo>
                <a:lnTo>
                  <a:pt x="84912" y="0"/>
                </a:lnTo>
                <a:close/>
              </a:path>
              <a:path extrusionOk="0" h="274320" w="295909">
                <a:moveTo>
                  <a:pt x="112747" y="81826"/>
                </a:moveTo>
                <a:lnTo>
                  <a:pt x="57251" y="81826"/>
                </a:lnTo>
                <a:lnTo>
                  <a:pt x="124485" y="274320"/>
                </a:lnTo>
                <a:lnTo>
                  <a:pt x="170980" y="274320"/>
                </a:lnTo>
                <a:lnTo>
                  <a:pt x="200609" y="188645"/>
                </a:lnTo>
                <a:lnTo>
                  <a:pt x="149085" y="188645"/>
                </a:lnTo>
                <a:lnTo>
                  <a:pt x="112747" y="81826"/>
                </a:lnTo>
                <a:close/>
              </a:path>
              <a:path extrusionOk="0" h="274320" w="295909">
                <a:moveTo>
                  <a:pt x="295452" y="79908"/>
                </a:moveTo>
                <a:lnTo>
                  <a:pt x="238988" y="79908"/>
                </a:lnTo>
                <a:lnTo>
                  <a:pt x="238988" y="274320"/>
                </a:lnTo>
                <a:lnTo>
                  <a:pt x="295452" y="274320"/>
                </a:lnTo>
                <a:lnTo>
                  <a:pt x="295452" y="79908"/>
                </a:lnTo>
                <a:close/>
              </a:path>
              <a:path extrusionOk="0" h="274320" w="295909">
                <a:moveTo>
                  <a:pt x="295452" y="0"/>
                </a:moveTo>
                <a:lnTo>
                  <a:pt x="210553" y="0"/>
                </a:lnTo>
                <a:lnTo>
                  <a:pt x="149847" y="188645"/>
                </a:lnTo>
                <a:lnTo>
                  <a:pt x="200609" y="188645"/>
                </a:lnTo>
                <a:lnTo>
                  <a:pt x="238213" y="79908"/>
                </a:lnTo>
                <a:lnTo>
                  <a:pt x="295452" y="79908"/>
                </a:lnTo>
                <a:lnTo>
                  <a:pt x="295452"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4" name="Google Shape;54;p13"/>
          <p:cNvSpPr/>
          <p:nvPr/>
        </p:nvSpPr>
        <p:spPr>
          <a:xfrm>
            <a:off x="982723" y="4590442"/>
            <a:ext cx="182403" cy="205740"/>
          </a:xfrm>
          <a:custGeom>
            <a:rect b="b" l="l" r="r" t="t"/>
            <a:pathLst>
              <a:path extrusionOk="0" h="274320" w="243205">
                <a:moveTo>
                  <a:pt x="118325" y="0"/>
                </a:moveTo>
                <a:lnTo>
                  <a:pt x="0" y="0"/>
                </a:lnTo>
                <a:lnTo>
                  <a:pt x="0" y="274307"/>
                </a:lnTo>
                <a:lnTo>
                  <a:pt x="118325" y="274307"/>
                </a:lnTo>
                <a:lnTo>
                  <a:pt x="133563" y="273647"/>
                </a:lnTo>
                <a:lnTo>
                  <a:pt x="173088" y="263753"/>
                </a:lnTo>
                <a:lnTo>
                  <a:pt x="211886" y="234734"/>
                </a:lnTo>
                <a:lnTo>
                  <a:pt x="220064" y="223596"/>
                </a:lnTo>
                <a:lnTo>
                  <a:pt x="60325" y="223596"/>
                </a:lnTo>
                <a:lnTo>
                  <a:pt x="60325" y="50711"/>
                </a:lnTo>
                <a:lnTo>
                  <a:pt x="220690" y="50711"/>
                </a:lnTo>
                <a:lnTo>
                  <a:pt x="215173" y="42784"/>
                </a:lnTo>
                <a:lnTo>
                  <a:pt x="178749" y="13201"/>
                </a:lnTo>
                <a:lnTo>
                  <a:pt x="131356" y="526"/>
                </a:lnTo>
                <a:lnTo>
                  <a:pt x="118325" y="0"/>
                </a:lnTo>
                <a:close/>
              </a:path>
              <a:path extrusionOk="0" h="274320" w="243205">
                <a:moveTo>
                  <a:pt x="220690" y="50711"/>
                </a:moveTo>
                <a:lnTo>
                  <a:pt x="103339" y="50711"/>
                </a:lnTo>
                <a:lnTo>
                  <a:pt x="114039" y="51106"/>
                </a:lnTo>
                <a:lnTo>
                  <a:pt x="123850" y="52293"/>
                </a:lnTo>
                <a:lnTo>
                  <a:pt x="160218" y="69692"/>
                </a:lnTo>
                <a:lnTo>
                  <a:pt x="178447" y="103924"/>
                </a:lnTo>
                <a:lnTo>
                  <a:pt x="182499" y="141376"/>
                </a:lnTo>
                <a:lnTo>
                  <a:pt x="182137" y="152279"/>
                </a:lnTo>
                <a:lnTo>
                  <a:pt x="170006" y="194060"/>
                </a:lnTo>
                <a:lnTo>
                  <a:pt x="139458" y="219367"/>
                </a:lnTo>
                <a:lnTo>
                  <a:pt x="114109" y="223596"/>
                </a:lnTo>
                <a:lnTo>
                  <a:pt x="220064" y="223596"/>
                </a:lnTo>
                <a:lnTo>
                  <a:pt x="238492" y="177978"/>
                </a:lnTo>
                <a:lnTo>
                  <a:pt x="242811" y="135610"/>
                </a:lnTo>
                <a:lnTo>
                  <a:pt x="242223" y="119065"/>
                </a:lnTo>
                <a:lnTo>
                  <a:pt x="233400" y="76060"/>
                </a:lnTo>
                <a:lnTo>
                  <a:pt x="222157" y="52819"/>
                </a:lnTo>
                <a:lnTo>
                  <a:pt x="220690" y="50711"/>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5" name="Google Shape;55;p13"/>
          <p:cNvSpPr/>
          <p:nvPr/>
        </p:nvSpPr>
        <p:spPr>
          <a:xfrm>
            <a:off x="1189025" y="4590443"/>
            <a:ext cx="201454" cy="205740"/>
          </a:xfrm>
          <a:custGeom>
            <a:rect b="b" l="l" r="r" t="t"/>
            <a:pathLst>
              <a:path extrusionOk="0" h="274320" w="268605">
                <a:moveTo>
                  <a:pt x="165608" y="0"/>
                </a:moveTo>
                <a:lnTo>
                  <a:pt x="103746" y="0"/>
                </a:lnTo>
                <a:lnTo>
                  <a:pt x="0" y="274307"/>
                </a:lnTo>
                <a:lnTo>
                  <a:pt x="60718" y="274307"/>
                </a:lnTo>
                <a:lnTo>
                  <a:pt x="82232" y="213220"/>
                </a:lnTo>
                <a:lnTo>
                  <a:pt x="245342" y="213220"/>
                </a:lnTo>
                <a:lnTo>
                  <a:pt x="228534" y="168274"/>
                </a:lnTo>
                <a:lnTo>
                  <a:pt x="97980" y="168274"/>
                </a:lnTo>
                <a:lnTo>
                  <a:pt x="133718" y="67614"/>
                </a:lnTo>
                <a:lnTo>
                  <a:pt x="190892" y="67614"/>
                </a:lnTo>
                <a:lnTo>
                  <a:pt x="165608" y="0"/>
                </a:lnTo>
                <a:close/>
              </a:path>
              <a:path extrusionOk="0" h="274320" w="268605">
                <a:moveTo>
                  <a:pt x="245342" y="213220"/>
                </a:moveTo>
                <a:lnTo>
                  <a:pt x="184810" y="213220"/>
                </a:lnTo>
                <a:lnTo>
                  <a:pt x="205562" y="274307"/>
                </a:lnTo>
                <a:lnTo>
                  <a:pt x="268185" y="274307"/>
                </a:lnTo>
                <a:lnTo>
                  <a:pt x="245342" y="213220"/>
                </a:lnTo>
                <a:close/>
              </a:path>
              <a:path extrusionOk="0" h="274320" w="268605">
                <a:moveTo>
                  <a:pt x="190892" y="67614"/>
                </a:moveTo>
                <a:lnTo>
                  <a:pt x="134480" y="67614"/>
                </a:lnTo>
                <a:lnTo>
                  <a:pt x="169062" y="168274"/>
                </a:lnTo>
                <a:lnTo>
                  <a:pt x="228534" y="168274"/>
                </a:lnTo>
                <a:lnTo>
                  <a:pt x="190892" y="67614"/>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 name="Google Shape;56;p13"/>
          <p:cNvSpPr/>
          <p:nvPr/>
        </p:nvSpPr>
        <p:spPr>
          <a:xfrm>
            <a:off x="1464082" y="4628474"/>
            <a:ext cx="0" cy="168115"/>
          </a:xfrm>
          <a:custGeom>
            <a:rect b="b" l="l" r="r" t="t"/>
            <a:pathLst>
              <a:path extrusionOk="0" h="224154" w="120000">
                <a:moveTo>
                  <a:pt x="0" y="0"/>
                </a:moveTo>
                <a:lnTo>
                  <a:pt x="0" y="223596"/>
                </a:lnTo>
              </a:path>
            </a:pathLst>
          </a:custGeom>
          <a:noFill/>
          <a:ln cap="flat" cmpd="sng" w="60300">
            <a:solidFill>
              <a:srgbClr val="43AB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 name="Google Shape;57;p13"/>
          <p:cNvSpPr/>
          <p:nvPr/>
        </p:nvSpPr>
        <p:spPr>
          <a:xfrm>
            <a:off x="1379792" y="4609457"/>
            <a:ext cx="168592" cy="0"/>
          </a:xfrm>
          <a:custGeom>
            <a:rect b="b" l="l" r="r" t="t"/>
            <a:pathLst>
              <a:path extrusionOk="0" h="120000" w="224789">
                <a:moveTo>
                  <a:pt x="0" y="0"/>
                </a:moveTo>
                <a:lnTo>
                  <a:pt x="224751" y="0"/>
                </a:lnTo>
              </a:path>
            </a:pathLst>
          </a:custGeom>
          <a:noFill/>
          <a:ln cap="flat" cmpd="sng" w="50700">
            <a:solidFill>
              <a:srgbClr val="43ABD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13"/>
          <p:cNvSpPr/>
          <p:nvPr/>
        </p:nvSpPr>
        <p:spPr>
          <a:xfrm>
            <a:off x="1538268" y="4590443"/>
            <a:ext cx="201454" cy="205740"/>
          </a:xfrm>
          <a:custGeom>
            <a:rect b="b" l="l" r="r" t="t"/>
            <a:pathLst>
              <a:path extrusionOk="0" h="274320" w="268605">
                <a:moveTo>
                  <a:pt x="165608" y="0"/>
                </a:moveTo>
                <a:lnTo>
                  <a:pt x="103733" y="0"/>
                </a:lnTo>
                <a:lnTo>
                  <a:pt x="0" y="274307"/>
                </a:lnTo>
                <a:lnTo>
                  <a:pt x="60718" y="274307"/>
                </a:lnTo>
                <a:lnTo>
                  <a:pt x="82219" y="213220"/>
                </a:lnTo>
                <a:lnTo>
                  <a:pt x="245342" y="213220"/>
                </a:lnTo>
                <a:lnTo>
                  <a:pt x="228534" y="168274"/>
                </a:lnTo>
                <a:lnTo>
                  <a:pt x="97980" y="168274"/>
                </a:lnTo>
                <a:lnTo>
                  <a:pt x="133718" y="67614"/>
                </a:lnTo>
                <a:lnTo>
                  <a:pt x="190892" y="67614"/>
                </a:lnTo>
                <a:lnTo>
                  <a:pt x="165608" y="0"/>
                </a:lnTo>
                <a:close/>
              </a:path>
              <a:path extrusionOk="0" h="274320" w="268605">
                <a:moveTo>
                  <a:pt x="245342" y="213220"/>
                </a:moveTo>
                <a:lnTo>
                  <a:pt x="184810" y="213220"/>
                </a:lnTo>
                <a:lnTo>
                  <a:pt x="205549" y="274307"/>
                </a:lnTo>
                <a:lnTo>
                  <a:pt x="268185" y="274307"/>
                </a:lnTo>
                <a:lnTo>
                  <a:pt x="245342" y="213220"/>
                </a:lnTo>
                <a:close/>
              </a:path>
              <a:path extrusionOk="0" h="274320" w="268605">
                <a:moveTo>
                  <a:pt x="190892" y="67614"/>
                </a:moveTo>
                <a:lnTo>
                  <a:pt x="134480" y="67614"/>
                </a:lnTo>
                <a:lnTo>
                  <a:pt x="169062" y="168274"/>
                </a:lnTo>
                <a:lnTo>
                  <a:pt x="228534" y="168274"/>
                </a:lnTo>
                <a:lnTo>
                  <a:pt x="190892" y="67614"/>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13"/>
          <p:cNvSpPr/>
          <p:nvPr/>
        </p:nvSpPr>
        <p:spPr>
          <a:xfrm>
            <a:off x="386917" y="4591549"/>
            <a:ext cx="40958" cy="40957"/>
          </a:xfrm>
          <a:custGeom>
            <a:rect b="b" l="l" r="r" t="t"/>
            <a:pathLst>
              <a:path extrusionOk="0" h="54610" w="54609">
                <a:moveTo>
                  <a:pt x="27051" y="0"/>
                </a:moveTo>
                <a:lnTo>
                  <a:pt x="16518" y="2126"/>
                </a:lnTo>
                <a:lnTo>
                  <a:pt x="7920" y="7924"/>
                </a:lnTo>
                <a:lnTo>
                  <a:pt x="2124" y="16523"/>
                </a:lnTo>
                <a:lnTo>
                  <a:pt x="0" y="27051"/>
                </a:lnTo>
                <a:lnTo>
                  <a:pt x="2124" y="37583"/>
                </a:lnTo>
                <a:lnTo>
                  <a:pt x="7920" y="46181"/>
                </a:lnTo>
                <a:lnTo>
                  <a:pt x="1651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13"/>
          <p:cNvSpPr/>
          <p:nvPr/>
        </p:nvSpPr>
        <p:spPr>
          <a:xfrm>
            <a:off x="386917" y="4672724"/>
            <a:ext cx="40958" cy="40957"/>
          </a:xfrm>
          <a:custGeom>
            <a:rect b="b" l="l" r="r" t="t"/>
            <a:pathLst>
              <a:path extrusionOk="0" h="54610" w="54609">
                <a:moveTo>
                  <a:pt x="27051" y="0"/>
                </a:moveTo>
                <a:lnTo>
                  <a:pt x="16518" y="2126"/>
                </a:lnTo>
                <a:lnTo>
                  <a:pt x="7920" y="7924"/>
                </a:lnTo>
                <a:lnTo>
                  <a:pt x="2124" y="16523"/>
                </a:lnTo>
                <a:lnTo>
                  <a:pt x="0" y="27051"/>
                </a:lnTo>
                <a:lnTo>
                  <a:pt x="2124" y="37583"/>
                </a:lnTo>
                <a:lnTo>
                  <a:pt x="7920" y="46181"/>
                </a:lnTo>
                <a:lnTo>
                  <a:pt x="1651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13"/>
          <p:cNvSpPr/>
          <p:nvPr/>
        </p:nvSpPr>
        <p:spPr>
          <a:xfrm>
            <a:off x="386917" y="4753901"/>
            <a:ext cx="40958" cy="40957"/>
          </a:xfrm>
          <a:custGeom>
            <a:rect b="b" l="l" r="r" t="t"/>
            <a:pathLst>
              <a:path extrusionOk="0" h="54610" w="54609">
                <a:moveTo>
                  <a:pt x="27051" y="0"/>
                </a:moveTo>
                <a:lnTo>
                  <a:pt x="16518" y="2126"/>
                </a:lnTo>
                <a:lnTo>
                  <a:pt x="7920" y="7924"/>
                </a:lnTo>
                <a:lnTo>
                  <a:pt x="2124" y="16523"/>
                </a:lnTo>
                <a:lnTo>
                  <a:pt x="0" y="27050"/>
                </a:lnTo>
                <a:lnTo>
                  <a:pt x="2124" y="37578"/>
                </a:lnTo>
                <a:lnTo>
                  <a:pt x="7920" y="46177"/>
                </a:lnTo>
                <a:lnTo>
                  <a:pt x="16518" y="51975"/>
                </a:lnTo>
                <a:lnTo>
                  <a:pt x="27051" y="54101"/>
                </a:lnTo>
                <a:lnTo>
                  <a:pt x="37583" y="51975"/>
                </a:lnTo>
                <a:lnTo>
                  <a:pt x="46181" y="46177"/>
                </a:lnTo>
                <a:lnTo>
                  <a:pt x="51977" y="37578"/>
                </a:lnTo>
                <a:lnTo>
                  <a:pt x="54102" y="27050"/>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13"/>
          <p:cNvSpPr/>
          <p:nvPr/>
        </p:nvSpPr>
        <p:spPr>
          <a:xfrm>
            <a:off x="305563" y="4591549"/>
            <a:ext cx="40958" cy="40957"/>
          </a:xfrm>
          <a:custGeom>
            <a:rect b="b" l="l" r="r" t="t"/>
            <a:pathLst>
              <a:path extrusionOk="0" h="54610" w="54609">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13"/>
          <p:cNvSpPr/>
          <p:nvPr/>
        </p:nvSpPr>
        <p:spPr>
          <a:xfrm>
            <a:off x="305563" y="4672724"/>
            <a:ext cx="40958" cy="40957"/>
          </a:xfrm>
          <a:custGeom>
            <a:rect b="b" l="l" r="r" t="t"/>
            <a:pathLst>
              <a:path extrusionOk="0" h="54610" w="54609">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13"/>
          <p:cNvSpPr/>
          <p:nvPr/>
        </p:nvSpPr>
        <p:spPr>
          <a:xfrm>
            <a:off x="305563" y="4753901"/>
            <a:ext cx="40958" cy="40957"/>
          </a:xfrm>
          <a:custGeom>
            <a:rect b="b" l="l" r="r" t="t"/>
            <a:pathLst>
              <a:path extrusionOk="0" h="54610" w="54609">
                <a:moveTo>
                  <a:pt x="27063" y="0"/>
                </a:moveTo>
                <a:lnTo>
                  <a:pt x="16528" y="2126"/>
                </a:lnTo>
                <a:lnTo>
                  <a:pt x="7926" y="7924"/>
                </a:lnTo>
                <a:lnTo>
                  <a:pt x="2126" y="16523"/>
                </a:lnTo>
                <a:lnTo>
                  <a:pt x="0" y="27050"/>
                </a:lnTo>
                <a:lnTo>
                  <a:pt x="2126" y="37583"/>
                </a:lnTo>
                <a:lnTo>
                  <a:pt x="7926" y="46181"/>
                </a:lnTo>
                <a:lnTo>
                  <a:pt x="16528" y="51977"/>
                </a:lnTo>
                <a:lnTo>
                  <a:pt x="27063" y="54101"/>
                </a:lnTo>
                <a:lnTo>
                  <a:pt x="37591" y="51975"/>
                </a:lnTo>
                <a:lnTo>
                  <a:pt x="46189" y="46177"/>
                </a:lnTo>
                <a:lnTo>
                  <a:pt x="51988" y="37578"/>
                </a:lnTo>
                <a:lnTo>
                  <a:pt x="54114" y="27050"/>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13"/>
          <p:cNvSpPr/>
          <p:nvPr/>
        </p:nvSpPr>
        <p:spPr>
          <a:xfrm>
            <a:off x="224220" y="4591549"/>
            <a:ext cx="40957" cy="40957"/>
          </a:xfrm>
          <a:custGeom>
            <a:rect b="b" l="l" r="r" t="t"/>
            <a:pathLst>
              <a:path extrusionOk="0" h="54610" w="54610">
                <a:moveTo>
                  <a:pt x="27051" y="0"/>
                </a:moveTo>
                <a:lnTo>
                  <a:pt x="16523" y="2126"/>
                </a:lnTo>
                <a:lnTo>
                  <a:pt x="7924" y="7924"/>
                </a:lnTo>
                <a:lnTo>
                  <a:pt x="2126" y="16523"/>
                </a:lnTo>
                <a:lnTo>
                  <a:pt x="0" y="27051"/>
                </a:lnTo>
                <a:lnTo>
                  <a:pt x="2126" y="37583"/>
                </a:lnTo>
                <a:lnTo>
                  <a:pt x="7924" y="46181"/>
                </a:lnTo>
                <a:lnTo>
                  <a:pt x="16523" y="51977"/>
                </a:lnTo>
                <a:lnTo>
                  <a:pt x="27051" y="54102"/>
                </a:lnTo>
                <a:lnTo>
                  <a:pt x="37585" y="51977"/>
                </a:lnTo>
                <a:lnTo>
                  <a:pt x="46188" y="46181"/>
                </a:lnTo>
                <a:lnTo>
                  <a:pt x="51988" y="37583"/>
                </a:lnTo>
                <a:lnTo>
                  <a:pt x="54114" y="27051"/>
                </a:lnTo>
                <a:lnTo>
                  <a:pt x="51988" y="16523"/>
                </a:lnTo>
                <a:lnTo>
                  <a:pt x="46188" y="7924"/>
                </a:lnTo>
                <a:lnTo>
                  <a:pt x="37585"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13"/>
          <p:cNvSpPr/>
          <p:nvPr/>
        </p:nvSpPr>
        <p:spPr>
          <a:xfrm>
            <a:off x="224220" y="4672724"/>
            <a:ext cx="40957" cy="40957"/>
          </a:xfrm>
          <a:custGeom>
            <a:rect b="b" l="l" r="r" t="t"/>
            <a:pathLst>
              <a:path extrusionOk="0" h="54610" w="54610">
                <a:moveTo>
                  <a:pt x="27051" y="0"/>
                </a:moveTo>
                <a:lnTo>
                  <a:pt x="16523" y="2126"/>
                </a:lnTo>
                <a:lnTo>
                  <a:pt x="7924" y="7924"/>
                </a:lnTo>
                <a:lnTo>
                  <a:pt x="2126" y="16523"/>
                </a:lnTo>
                <a:lnTo>
                  <a:pt x="0" y="27051"/>
                </a:lnTo>
                <a:lnTo>
                  <a:pt x="2126" y="37583"/>
                </a:lnTo>
                <a:lnTo>
                  <a:pt x="7924" y="46181"/>
                </a:lnTo>
                <a:lnTo>
                  <a:pt x="16523" y="51977"/>
                </a:lnTo>
                <a:lnTo>
                  <a:pt x="27051" y="54102"/>
                </a:lnTo>
                <a:lnTo>
                  <a:pt x="37585" y="51977"/>
                </a:lnTo>
                <a:lnTo>
                  <a:pt x="46188" y="46181"/>
                </a:lnTo>
                <a:lnTo>
                  <a:pt x="51988" y="37583"/>
                </a:lnTo>
                <a:lnTo>
                  <a:pt x="54114" y="27051"/>
                </a:lnTo>
                <a:lnTo>
                  <a:pt x="51988" y="16523"/>
                </a:lnTo>
                <a:lnTo>
                  <a:pt x="46188" y="7924"/>
                </a:lnTo>
                <a:lnTo>
                  <a:pt x="37585"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13"/>
          <p:cNvSpPr/>
          <p:nvPr/>
        </p:nvSpPr>
        <p:spPr>
          <a:xfrm>
            <a:off x="224220" y="4753901"/>
            <a:ext cx="40957" cy="40957"/>
          </a:xfrm>
          <a:custGeom>
            <a:rect b="b" l="l" r="r" t="t"/>
            <a:pathLst>
              <a:path extrusionOk="0" h="54610" w="54610">
                <a:moveTo>
                  <a:pt x="27051" y="0"/>
                </a:moveTo>
                <a:lnTo>
                  <a:pt x="16523" y="2126"/>
                </a:lnTo>
                <a:lnTo>
                  <a:pt x="7924" y="7924"/>
                </a:lnTo>
                <a:lnTo>
                  <a:pt x="2126" y="16523"/>
                </a:lnTo>
                <a:lnTo>
                  <a:pt x="0" y="27050"/>
                </a:lnTo>
                <a:lnTo>
                  <a:pt x="2126" y="37583"/>
                </a:lnTo>
                <a:lnTo>
                  <a:pt x="7924" y="46181"/>
                </a:lnTo>
                <a:lnTo>
                  <a:pt x="16523" y="51977"/>
                </a:lnTo>
                <a:lnTo>
                  <a:pt x="27051" y="54101"/>
                </a:lnTo>
                <a:lnTo>
                  <a:pt x="37585" y="51977"/>
                </a:lnTo>
                <a:lnTo>
                  <a:pt x="46188" y="46181"/>
                </a:lnTo>
                <a:lnTo>
                  <a:pt x="51988" y="37583"/>
                </a:lnTo>
                <a:lnTo>
                  <a:pt x="54114" y="27050"/>
                </a:lnTo>
                <a:lnTo>
                  <a:pt x="51988" y="16523"/>
                </a:lnTo>
                <a:lnTo>
                  <a:pt x="46188" y="7924"/>
                </a:lnTo>
                <a:lnTo>
                  <a:pt x="37585"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8" name="Google Shape;68;p13"/>
          <p:cNvSpPr/>
          <p:nvPr/>
        </p:nvSpPr>
        <p:spPr>
          <a:xfrm>
            <a:off x="224118" y="4591549"/>
            <a:ext cx="40957" cy="40957"/>
          </a:xfrm>
          <a:custGeom>
            <a:rect b="b" l="l" r="r" t="t"/>
            <a:pathLst>
              <a:path extrusionOk="0" h="54610" w="54610">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9" name="Google Shape;69;p13"/>
          <p:cNvSpPr/>
          <p:nvPr/>
        </p:nvSpPr>
        <p:spPr>
          <a:xfrm>
            <a:off x="224118" y="4672724"/>
            <a:ext cx="40957" cy="40957"/>
          </a:xfrm>
          <a:custGeom>
            <a:rect b="b" l="l" r="r" t="t"/>
            <a:pathLst>
              <a:path extrusionOk="0" h="54610" w="54610">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0" name="Google Shape;70;p13"/>
          <p:cNvSpPr/>
          <p:nvPr/>
        </p:nvSpPr>
        <p:spPr>
          <a:xfrm>
            <a:off x="224118" y="4753901"/>
            <a:ext cx="40957" cy="40957"/>
          </a:xfrm>
          <a:custGeom>
            <a:rect b="b" l="l" r="r" t="t"/>
            <a:pathLst>
              <a:path extrusionOk="0" h="54610" w="54610">
                <a:moveTo>
                  <a:pt x="27063" y="0"/>
                </a:moveTo>
                <a:lnTo>
                  <a:pt x="16528" y="2126"/>
                </a:lnTo>
                <a:lnTo>
                  <a:pt x="7926" y="7924"/>
                </a:lnTo>
                <a:lnTo>
                  <a:pt x="2126" y="16523"/>
                </a:lnTo>
                <a:lnTo>
                  <a:pt x="0" y="27050"/>
                </a:lnTo>
                <a:lnTo>
                  <a:pt x="2126" y="37578"/>
                </a:lnTo>
                <a:lnTo>
                  <a:pt x="7926" y="46177"/>
                </a:lnTo>
                <a:lnTo>
                  <a:pt x="16528" y="51975"/>
                </a:lnTo>
                <a:lnTo>
                  <a:pt x="27063" y="54101"/>
                </a:lnTo>
                <a:lnTo>
                  <a:pt x="37591" y="51975"/>
                </a:lnTo>
                <a:lnTo>
                  <a:pt x="46189" y="46177"/>
                </a:lnTo>
                <a:lnTo>
                  <a:pt x="51988" y="37578"/>
                </a:lnTo>
                <a:lnTo>
                  <a:pt x="54114" y="27050"/>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 name="Google Shape;71;p13"/>
          <p:cNvSpPr/>
          <p:nvPr/>
        </p:nvSpPr>
        <p:spPr>
          <a:xfrm>
            <a:off x="142774" y="4591549"/>
            <a:ext cx="40957" cy="40957"/>
          </a:xfrm>
          <a:custGeom>
            <a:rect b="b" l="l" r="r" t="t"/>
            <a:pathLst>
              <a:path extrusionOk="0" h="54610" w="54610">
                <a:moveTo>
                  <a:pt x="27050" y="0"/>
                </a:moveTo>
                <a:lnTo>
                  <a:pt x="16523" y="2126"/>
                </a:lnTo>
                <a:lnTo>
                  <a:pt x="7924" y="7924"/>
                </a:lnTo>
                <a:lnTo>
                  <a:pt x="2126" y="16523"/>
                </a:lnTo>
                <a:lnTo>
                  <a:pt x="0" y="27051"/>
                </a:lnTo>
                <a:lnTo>
                  <a:pt x="2126" y="37583"/>
                </a:lnTo>
                <a:lnTo>
                  <a:pt x="7924" y="46181"/>
                </a:lnTo>
                <a:lnTo>
                  <a:pt x="16523" y="51977"/>
                </a:lnTo>
                <a:lnTo>
                  <a:pt x="27050" y="54102"/>
                </a:lnTo>
                <a:lnTo>
                  <a:pt x="37585" y="51977"/>
                </a:lnTo>
                <a:lnTo>
                  <a:pt x="46188" y="46181"/>
                </a:lnTo>
                <a:lnTo>
                  <a:pt x="51988" y="37583"/>
                </a:lnTo>
                <a:lnTo>
                  <a:pt x="54114" y="27051"/>
                </a:lnTo>
                <a:lnTo>
                  <a:pt x="51988" y="16523"/>
                </a:lnTo>
                <a:lnTo>
                  <a:pt x="46188" y="7924"/>
                </a:lnTo>
                <a:lnTo>
                  <a:pt x="37585" y="2126"/>
                </a:lnTo>
                <a:lnTo>
                  <a:pt x="27050"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 name="Google Shape;72;p13"/>
          <p:cNvSpPr/>
          <p:nvPr/>
        </p:nvSpPr>
        <p:spPr>
          <a:xfrm>
            <a:off x="142774" y="4672724"/>
            <a:ext cx="40957" cy="40957"/>
          </a:xfrm>
          <a:custGeom>
            <a:rect b="b" l="l" r="r" t="t"/>
            <a:pathLst>
              <a:path extrusionOk="0" h="54610" w="54610">
                <a:moveTo>
                  <a:pt x="27050" y="0"/>
                </a:moveTo>
                <a:lnTo>
                  <a:pt x="16523" y="2126"/>
                </a:lnTo>
                <a:lnTo>
                  <a:pt x="7924" y="7924"/>
                </a:lnTo>
                <a:lnTo>
                  <a:pt x="2126" y="16523"/>
                </a:lnTo>
                <a:lnTo>
                  <a:pt x="0" y="27051"/>
                </a:lnTo>
                <a:lnTo>
                  <a:pt x="2126" y="37583"/>
                </a:lnTo>
                <a:lnTo>
                  <a:pt x="7924" y="46181"/>
                </a:lnTo>
                <a:lnTo>
                  <a:pt x="16523" y="51977"/>
                </a:lnTo>
                <a:lnTo>
                  <a:pt x="27050" y="54102"/>
                </a:lnTo>
                <a:lnTo>
                  <a:pt x="37585" y="51977"/>
                </a:lnTo>
                <a:lnTo>
                  <a:pt x="46188" y="46181"/>
                </a:lnTo>
                <a:lnTo>
                  <a:pt x="51988" y="37583"/>
                </a:lnTo>
                <a:lnTo>
                  <a:pt x="54114" y="27051"/>
                </a:lnTo>
                <a:lnTo>
                  <a:pt x="51988" y="16523"/>
                </a:lnTo>
                <a:lnTo>
                  <a:pt x="46188" y="7924"/>
                </a:lnTo>
                <a:lnTo>
                  <a:pt x="37585" y="2126"/>
                </a:lnTo>
                <a:lnTo>
                  <a:pt x="27050"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 name="Google Shape;73;p13"/>
          <p:cNvSpPr/>
          <p:nvPr/>
        </p:nvSpPr>
        <p:spPr>
          <a:xfrm>
            <a:off x="142774" y="4753901"/>
            <a:ext cx="40957" cy="40957"/>
          </a:xfrm>
          <a:custGeom>
            <a:rect b="b" l="l" r="r" t="t"/>
            <a:pathLst>
              <a:path extrusionOk="0" h="54610" w="54610">
                <a:moveTo>
                  <a:pt x="27050" y="0"/>
                </a:moveTo>
                <a:lnTo>
                  <a:pt x="16523" y="2126"/>
                </a:lnTo>
                <a:lnTo>
                  <a:pt x="7924" y="7924"/>
                </a:lnTo>
                <a:lnTo>
                  <a:pt x="2126" y="16523"/>
                </a:lnTo>
                <a:lnTo>
                  <a:pt x="0" y="27050"/>
                </a:lnTo>
                <a:lnTo>
                  <a:pt x="2126" y="37583"/>
                </a:lnTo>
                <a:lnTo>
                  <a:pt x="7924" y="46181"/>
                </a:lnTo>
                <a:lnTo>
                  <a:pt x="16523" y="51977"/>
                </a:lnTo>
                <a:lnTo>
                  <a:pt x="27050" y="54101"/>
                </a:lnTo>
                <a:lnTo>
                  <a:pt x="37585" y="51975"/>
                </a:lnTo>
                <a:lnTo>
                  <a:pt x="46188" y="46177"/>
                </a:lnTo>
                <a:lnTo>
                  <a:pt x="51988" y="37578"/>
                </a:lnTo>
                <a:lnTo>
                  <a:pt x="54114" y="27050"/>
                </a:lnTo>
                <a:lnTo>
                  <a:pt x="51988" y="16523"/>
                </a:lnTo>
                <a:lnTo>
                  <a:pt x="46188" y="7924"/>
                </a:lnTo>
                <a:lnTo>
                  <a:pt x="37585" y="2126"/>
                </a:lnTo>
                <a:lnTo>
                  <a:pt x="27050"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 name="Google Shape;74;p13"/>
          <p:cNvSpPr/>
          <p:nvPr/>
        </p:nvSpPr>
        <p:spPr>
          <a:xfrm>
            <a:off x="61430" y="4591549"/>
            <a:ext cx="40957" cy="40957"/>
          </a:xfrm>
          <a:custGeom>
            <a:rect b="b" l="l" r="r" t="t"/>
            <a:pathLst>
              <a:path extrusionOk="0" h="54610" w="54610">
                <a:moveTo>
                  <a:pt x="27051" y="0"/>
                </a:moveTo>
                <a:lnTo>
                  <a:pt x="16518" y="2126"/>
                </a:lnTo>
                <a:lnTo>
                  <a:pt x="7920" y="7924"/>
                </a:lnTo>
                <a:lnTo>
                  <a:pt x="2124" y="16523"/>
                </a:lnTo>
                <a:lnTo>
                  <a:pt x="0" y="27051"/>
                </a:lnTo>
                <a:lnTo>
                  <a:pt x="2124" y="37583"/>
                </a:lnTo>
                <a:lnTo>
                  <a:pt x="7920" y="46181"/>
                </a:lnTo>
                <a:lnTo>
                  <a:pt x="1651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 name="Google Shape;75;p13"/>
          <p:cNvSpPr/>
          <p:nvPr/>
        </p:nvSpPr>
        <p:spPr>
          <a:xfrm>
            <a:off x="61430" y="4672724"/>
            <a:ext cx="40957" cy="40957"/>
          </a:xfrm>
          <a:custGeom>
            <a:rect b="b" l="l" r="r" t="t"/>
            <a:pathLst>
              <a:path extrusionOk="0" h="54610" w="54610">
                <a:moveTo>
                  <a:pt x="27051" y="0"/>
                </a:moveTo>
                <a:lnTo>
                  <a:pt x="16518" y="2126"/>
                </a:lnTo>
                <a:lnTo>
                  <a:pt x="7920" y="7924"/>
                </a:lnTo>
                <a:lnTo>
                  <a:pt x="2124" y="16523"/>
                </a:lnTo>
                <a:lnTo>
                  <a:pt x="0" y="27051"/>
                </a:lnTo>
                <a:lnTo>
                  <a:pt x="2124" y="37583"/>
                </a:lnTo>
                <a:lnTo>
                  <a:pt x="7920" y="46181"/>
                </a:lnTo>
                <a:lnTo>
                  <a:pt x="16518" y="51977"/>
                </a:lnTo>
                <a:lnTo>
                  <a:pt x="27051" y="54102"/>
                </a:lnTo>
                <a:lnTo>
                  <a:pt x="37583" y="51977"/>
                </a:lnTo>
                <a:lnTo>
                  <a:pt x="46181" y="46181"/>
                </a:lnTo>
                <a:lnTo>
                  <a:pt x="51977" y="37583"/>
                </a:lnTo>
                <a:lnTo>
                  <a:pt x="54102" y="27051"/>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13"/>
          <p:cNvSpPr/>
          <p:nvPr/>
        </p:nvSpPr>
        <p:spPr>
          <a:xfrm>
            <a:off x="61430" y="4753901"/>
            <a:ext cx="40957" cy="40957"/>
          </a:xfrm>
          <a:custGeom>
            <a:rect b="b" l="l" r="r" t="t"/>
            <a:pathLst>
              <a:path extrusionOk="0" h="54610" w="54610">
                <a:moveTo>
                  <a:pt x="27051" y="0"/>
                </a:moveTo>
                <a:lnTo>
                  <a:pt x="16518" y="2126"/>
                </a:lnTo>
                <a:lnTo>
                  <a:pt x="7920" y="7924"/>
                </a:lnTo>
                <a:lnTo>
                  <a:pt x="2124" y="16523"/>
                </a:lnTo>
                <a:lnTo>
                  <a:pt x="0" y="27050"/>
                </a:lnTo>
                <a:lnTo>
                  <a:pt x="2124" y="37583"/>
                </a:lnTo>
                <a:lnTo>
                  <a:pt x="7920" y="46181"/>
                </a:lnTo>
                <a:lnTo>
                  <a:pt x="16518" y="51977"/>
                </a:lnTo>
                <a:lnTo>
                  <a:pt x="27051" y="54101"/>
                </a:lnTo>
                <a:lnTo>
                  <a:pt x="37583" y="51977"/>
                </a:lnTo>
                <a:lnTo>
                  <a:pt x="46181" y="46181"/>
                </a:lnTo>
                <a:lnTo>
                  <a:pt x="51977" y="37583"/>
                </a:lnTo>
                <a:lnTo>
                  <a:pt x="54102" y="27050"/>
                </a:lnTo>
                <a:lnTo>
                  <a:pt x="51977" y="16523"/>
                </a:lnTo>
                <a:lnTo>
                  <a:pt x="46181" y="7924"/>
                </a:lnTo>
                <a:lnTo>
                  <a:pt x="37583" y="2126"/>
                </a:lnTo>
                <a:lnTo>
                  <a:pt x="27051"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13"/>
          <p:cNvSpPr/>
          <p:nvPr/>
        </p:nvSpPr>
        <p:spPr>
          <a:xfrm>
            <a:off x="61364" y="4591549"/>
            <a:ext cx="40957" cy="40957"/>
          </a:xfrm>
          <a:custGeom>
            <a:rect b="b" l="l" r="r" t="t"/>
            <a:pathLst>
              <a:path extrusionOk="0" h="54610" w="54610">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8" name="Google Shape;78;p13"/>
          <p:cNvSpPr/>
          <p:nvPr/>
        </p:nvSpPr>
        <p:spPr>
          <a:xfrm>
            <a:off x="61364" y="4672724"/>
            <a:ext cx="40957" cy="40957"/>
          </a:xfrm>
          <a:custGeom>
            <a:rect b="b" l="l" r="r" t="t"/>
            <a:pathLst>
              <a:path extrusionOk="0" h="54610" w="54610">
                <a:moveTo>
                  <a:pt x="27063" y="0"/>
                </a:moveTo>
                <a:lnTo>
                  <a:pt x="16528" y="2126"/>
                </a:lnTo>
                <a:lnTo>
                  <a:pt x="7926" y="7924"/>
                </a:lnTo>
                <a:lnTo>
                  <a:pt x="2126" y="16523"/>
                </a:lnTo>
                <a:lnTo>
                  <a:pt x="0" y="27051"/>
                </a:lnTo>
                <a:lnTo>
                  <a:pt x="2126" y="37583"/>
                </a:lnTo>
                <a:lnTo>
                  <a:pt x="7926" y="46181"/>
                </a:lnTo>
                <a:lnTo>
                  <a:pt x="16528" y="51977"/>
                </a:lnTo>
                <a:lnTo>
                  <a:pt x="27063" y="54102"/>
                </a:lnTo>
                <a:lnTo>
                  <a:pt x="37591" y="51977"/>
                </a:lnTo>
                <a:lnTo>
                  <a:pt x="46189" y="46181"/>
                </a:lnTo>
                <a:lnTo>
                  <a:pt x="51988" y="37583"/>
                </a:lnTo>
                <a:lnTo>
                  <a:pt x="54114" y="27051"/>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9" name="Google Shape;79;p13"/>
          <p:cNvSpPr/>
          <p:nvPr/>
        </p:nvSpPr>
        <p:spPr>
          <a:xfrm>
            <a:off x="61364" y="4753901"/>
            <a:ext cx="40957" cy="40957"/>
          </a:xfrm>
          <a:custGeom>
            <a:rect b="b" l="l" r="r" t="t"/>
            <a:pathLst>
              <a:path extrusionOk="0" h="54610" w="54610">
                <a:moveTo>
                  <a:pt x="27063" y="0"/>
                </a:moveTo>
                <a:lnTo>
                  <a:pt x="16528" y="2126"/>
                </a:lnTo>
                <a:lnTo>
                  <a:pt x="7926" y="7924"/>
                </a:lnTo>
                <a:lnTo>
                  <a:pt x="2126" y="16523"/>
                </a:lnTo>
                <a:lnTo>
                  <a:pt x="0" y="27050"/>
                </a:lnTo>
                <a:lnTo>
                  <a:pt x="2126" y="37578"/>
                </a:lnTo>
                <a:lnTo>
                  <a:pt x="7926" y="46177"/>
                </a:lnTo>
                <a:lnTo>
                  <a:pt x="16528" y="51975"/>
                </a:lnTo>
                <a:lnTo>
                  <a:pt x="27063" y="54101"/>
                </a:lnTo>
                <a:lnTo>
                  <a:pt x="37591" y="51975"/>
                </a:lnTo>
                <a:lnTo>
                  <a:pt x="46189" y="46177"/>
                </a:lnTo>
                <a:lnTo>
                  <a:pt x="51988" y="37578"/>
                </a:lnTo>
                <a:lnTo>
                  <a:pt x="54114" y="27050"/>
                </a:lnTo>
                <a:lnTo>
                  <a:pt x="51988" y="16523"/>
                </a:lnTo>
                <a:lnTo>
                  <a:pt x="46189" y="7924"/>
                </a:lnTo>
                <a:lnTo>
                  <a:pt x="37591" y="2126"/>
                </a:lnTo>
                <a:lnTo>
                  <a:pt x="27063"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0" name="Google Shape;80;p13"/>
          <p:cNvSpPr/>
          <p:nvPr/>
        </p:nvSpPr>
        <p:spPr>
          <a:xfrm>
            <a:off x="0" y="4591549"/>
            <a:ext cx="20955" cy="40957"/>
          </a:xfrm>
          <a:custGeom>
            <a:rect b="b" l="l" r="r" t="t"/>
            <a:pathLst>
              <a:path extrusionOk="0" h="54610" w="27940">
                <a:moveTo>
                  <a:pt x="412" y="0"/>
                </a:moveTo>
                <a:lnTo>
                  <a:pt x="0" y="83"/>
                </a:lnTo>
                <a:lnTo>
                  <a:pt x="0" y="54018"/>
                </a:lnTo>
                <a:lnTo>
                  <a:pt x="412" y="54102"/>
                </a:lnTo>
                <a:lnTo>
                  <a:pt x="10947" y="51977"/>
                </a:lnTo>
                <a:lnTo>
                  <a:pt x="19550" y="46181"/>
                </a:lnTo>
                <a:lnTo>
                  <a:pt x="25349" y="37583"/>
                </a:lnTo>
                <a:lnTo>
                  <a:pt x="27476" y="27051"/>
                </a:lnTo>
                <a:lnTo>
                  <a:pt x="25349" y="16523"/>
                </a:lnTo>
                <a:lnTo>
                  <a:pt x="19550" y="7924"/>
                </a:lnTo>
                <a:lnTo>
                  <a:pt x="10947" y="2126"/>
                </a:lnTo>
                <a:lnTo>
                  <a:pt x="412"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1" name="Google Shape;81;p13"/>
          <p:cNvSpPr/>
          <p:nvPr/>
        </p:nvSpPr>
        <p:spPr>
          <a:xfrm>
            <a:off x="0" y="4672724"/>
            <a:ext cx="20955" cy="40957"/>
          </a:xfrm>
          <a:custGeom>
            <a:rect b="b" l="l" r="r" t="t"/>
            <a:pathLst>
              <a:path extrusionOk="0" h="54610" w="27940">
                <a:moveTo>
                  <a:pt x="412" y="0"/>
                </a:moveTo>
                <a:lnTo>
                  <a:pt x="0" y="83"/>
                </a:lnTo>
                <a:lnTo>
                  <a:pt x="0" y="54018"/>
                </a:lnTo>
                <a:lnTo>
                  <a:pt x="412" y="54102"/>
                </a:lnTo>
                <a:lnTo>
                  <a:pt x="10947" y="51977"/>
                </a:lnTo>
                <a:lnTo>
                  <a:pt x="19550" y="46181"/>
                </a:lnTo>
                <a:lnTo>
                  <a:pt x="25349" y="37583"/>
                </a:lnTo>
                <a:lnTo>
                  <a:pt x="27476" y="27051"/>
                </a:lnTo>
                <a:lnTo>
                  <a:pt x="25349" y="16523"/>
                </a:lnTo>
                <a:lnTo>
                  <a:pt x="19550" y="7924"/>
                </a:lnTo>
                <a:lnTo>
                  <a:pt x="10947" y="2126"/>
                </a:lnTo>
                <a:lnTo>
                  <a:pt x="412"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13"/>
          <p:cNvSpPr/>
          <p:nvPr/>
        </p:nvSpPr>
        <p:spPr>
          <a:xfrm>
            <a:off x="0" y="4753901"/>
            <a:ext cx="20955" cy="40957"/>
          </a:xfrm>
          <a:custGeom>
            <a:rect b="b" l="l" r="r" t="t"/>
            <a:pathLst>
              <a:path extrusionOk="0" h="54610" w="27940">
                <a:moveTo>
                  <a:pt x="412" y="0"/>
                </a:moveTo>
                <a:lnTo>
                  <a:pt x="0" y="83"/>
                </a:lnTo>
                <a:lnTo>
                  <a:pt x="0" y="54018"/>
                </a:lnTo>
                <a:lnTo>
                  <a:pt x="412" y="54101"/>
                </a:lnTo>
                <a:lnTo>
                  <a:pt x="10947" y="51975"/>
                </a:lnTo>
                <a:lnTo>
                  <a:pt x="19550" y="46177"/>
                </a:lnTo>
                <a:lnTo>
                  <a:pt x="25349" y="37578"/>
                </a:lnTo>
                <a:lnTo>
                  <a:pt x="27476" y="27050"/>
                </a:lnTo>
                <a:lnTo>
                  <a:pt x="25349" y="16523"/>
                </a:lnTo>
                <a:lnTo>
                  <a:pt x="19550" y="7924"/>
                </a:lnTo>
                <a:lnTo>
                  <a:pt x="10947" y="2126"/>
                </a:lnTo>
                <a:lnTo>
                  <a:pt x="412" y="0"/>
                </a:lnTo>
                <a:close/>
              </a:path>
            </a:pathLst>
          </a:custGeom>
          <a:solidFill>
            <a:srgbClr val="43AB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13"/>
          <p:cNvSpPr/>
          <p:nvPr/>
        </p:nvSpPr>
        <p:spPr>
          <a:xfrm>
            <a:off x="1805882" y="4591549"/>
            <a:ext cx="7337888" cy="202929"/>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13"/>
          <p:cNvSpPr txBox="1"/>
          <p:nvPr>
            <p:ph type="title"/>
          </p:nvPr>
        </p:nvSpPr>
        <p:spPr>
          <a:xfrm>
            <a:off x="457200" y="205740"/>
            <a:ext cx="8229600" cy="82296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b="0" i="0" sz="1400" u="none" cap="none" strike="noStrike">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3"/>
          <p:cNvSpPr txBox="1"/>
          <p:nvPr>
            <p:ph idx="1" type="body"/>
          </p:nvPr>
        </p:nvSpPr>
        <p:spPr>
          <a:xfrm>
            <a:off x="457200" y="1183005"/>
            <a:ext cx="8229600" cy="339471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100"/>
              <a:buNone/>
              <a:defRPr b="0" i="0" sz="1400" u="none" cap="none" strike="noStrike">
                <a:latin typeface="Calibri"/>
                <a:ea typeface="Calibri"/>
                <a:cs typeface="Calibri"/>
                <a:sym typeface="Calibri"/>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86" name="Google Shape;86;p13"/>
          <p:cNvSpPr txBox="1"/>
          <p:nvPr>
            <p:ph idx="11" type="ftr"/>
          </p:nvPr>
        </p:nvSpPr>
        <p:spPr>
          <a:xfrm>
            <a:off x="3108960" y="4783455"/>
            <a:ext cx="2926080" cy="257175"/>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100"/>
              <a:buNone/>
              <a:defRPr sz="14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457200" y="4783455"/>
            <a:ext cx="2103120" cy="257175"/>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100"/>
              <a:buNone/>
              <a:defRPr sz="14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sz="1400">
                <a:solidFill>
                  <a:srgbClr val="888888"/>
                </a:solidFill>
                <a:latin typeface="Calibri"/>
                <a:ea typeface="Calibri"/>
                <a:cs typeface="Calibri"/>
                <a:sym typeface="Calibri"/>
              </a:defRPr>
            </a:lvl1pPr>
            <a:lvl2pPr indent="0" lvl="1" marL="0" marR="0" rtl="0" algn="r">
              <a:spcBef>
                <a:spcPts val="0"/>
              </a:spcBef>
              <a:buNone/>
              <a:defRPr sz="1400">
                <a:solidFill>
                  <a:srgbClr val="888888"/>
                </a:solidFill>
                <a:latin typeface="Calibri"/>
                <a:ea typeface="Calibri"/>
                <a:cs typeface="Calibri"/>
                <a:sym typeface="Calibri"/>
              </a:defRPr>
            </a:lvl2pPr>
            <a:lvl3pPr indent="0" lvl="2" marL="0" marR="0" rtl="0" algn="r">
              <a:spcBef>
                <a:spcPts val="0"/>
              </a:spcBef>
              <a:buNone/>
              <a:defRPr sz="1400">
                <a:solidFill>
                  <a:srgbClr val="888888"/>
                </a:solidFill>
                <a:latin typeface="Calibri"/>
                <a:ea typeface="Calibri"/>
                <a:cs typeface="Calibri"/>
                <a:sym typeface="Calibri"/>
              </a:defRPr>
            </a:lvl3pPr>
            <a:lvl4pPr indent="0" lvl="3" marL="0" marR="0" rtl="0" algn="r">
              <a:spcBef>
                <a:spcPts val="0"/>
              </a:spcBef>
              <a:buNone/>
              <a:defRPr sz="1400">
                <a:solidFill>
                  <a:srgbClr val="888888"/>
                </a:solidFill>
                <a:latin typeface="Calibri"/>
                <a:ea typeface="Calibri"/>
                <a:cs typeface="Calibri"/>
                <a:sym typeface="Calibri"/>
              </a:defRPr>
            </a:lvl4pPr>
            <a:lvl5pPr indent="0" lvl="4" marL="0" marR="0" rtl="0" algn="r">
              <a:spcBef>
                <a:spcPts val="0"/>
              </a:spcBef>
              <a:buNone/>
              <a:defRPr sz="1400">
                <a:solidFill>
                  <a:srgbClr val="888888"/>
                </a:solidFill>
                <a:latin typeface="Calibri"/>
                <a:ea typeface="Calibri"/>
                <a:cs typeface="Calibri"/>
                <a:sym typeface="Calibri"/>
              </a:defRPr>
            </a:lvl5pPr>
            <a:lvl6pPr indent="0" lvl="5" marL="0" marR="0" rtl="0" algn="r">
              <a:spcBef>
                <a:spcPts val="0"/>
              </a:spcBef>
              <a:buNone/>
              <a:defRPr sz="1400">
                <a:solidFill>
                  <a:srgbClr val="888888"/>
                </a:solidFill>
                <a:latin typeface="Calibri"/>
                <a:ea typeface="Calibri"/>
                <a:cs typeface="Calibri"/>
                <a:sym typeface="Calibri"/>
              </a:defRPr>
            </a:lvl6pPr>
            <a:lvl7pPr indent="0" lvl="6" marL="0" marR="0" rtl="0" algn="r">
              <a:spcBef>
                <a:spcPts val="0"/>
              </a:spcBef>
              <a:buNone/>
              <a:defRPr sz="1400">
                <a:solidFill>
                  <a:srgbClr val="888888"/>
                </a:solidFill>
                <a:latin typeface="Calibri"/>
                <a:ea typeface="Calibri"/>
                <a:cs typeface="Calibri"/>
                <a:sym typeface="Calibri"/>
              </a:defRPr>
            </a:lvl7pPr>
            <a:lvl8pPr indent="0" lvl="7" marL="0" marR="0" rtl="0" algn="r">
              <a:spcBef>
                <a:spcPts val="0"/>
              </a:spcBef>
              <a:buNone/>
              <a:defRPr sz="1400">
                <a:solidFill>
                  <a:srgbClr val="888888"/>
                </a:solidFill>
                <a:latin typeface="Calibri"/>
                <a:ea typeface="Calibri"/>
                <a:cs typeface="Calibri"/>
                <a:sym typeface="Calibri"/>
              </a:defRPr>
            </a:lvl8pPr>
            <a:lvl9pPr indent="0" lvl="8" marL="0" marR="0" rtl="0" algn="r">
              <a:spcBef>
                <a:spcPts val="0"/>
              </a:spcBef>
              <a:buNone/>
              <a:defRPr sz="14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b="0" u="none"/>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hyperlink" Target="https://en.wikipedia.org/wiki/Time" TargetMode="External"/><Relationship Id="rId5" Type="http://schemas.openxmlformats.org/officeDocument/2006/relationships/hyperlink" Target="https://en.wikipedia.org/wiki/Symptom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4">
            <a:alphaModFix/>
          </a:blip>
          <a:stretch>
            <a:fillRect/>
          </a:stretch>
        </p:blipFill>
        <p:spPr>
          <a:xfrm>
            <a:off x="0" y="152400"/>
            <a:ext cx="9144000" cy="47777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3099525" y="932275"/>
            <a:ext cx="34932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All qualified susceptible individuals</a:t>
            </a:r>
            <a:endParaRPr sz="1700">
              <a:latin typeface="Times New Roman"/>
              <a:ea typeface="Times New Roman"/>
              <a:cs typeface="Times New Roman"/>
              <a:sym typeface="Times New Roman"/>
            </a:endParaRPr>
          </a:p>
        </p:txBody>
      </p:sp>
      <p:sp>
        <p:nvSpPr>
          <p:cNvPr id="189" name="Google Shape;189;p28"/>
          <p:cNvSpPr txBox="1"/>
          <p:nvPr/>
        </p:nvSpPr>
        <p:spPr>
          <a:xfrm>
            <a:off x="3069150" y="1877413"/>
            <a:ext cx="2853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Exposed individuals</a:t>
            </a:r>
            <a:endParaRPr sz="1700">
              <a:latin typeface="Times New Roman"/>
              <a:ea typeface="Times New Roman"/>
              <a:cs typeface="Times New Roman"/>
              <a:sym typeface="Times New Roman"/>
            </a:endParaRPr>
          </a:p>
        </p:txBody>
      </p:sp>
      <p:sp>
        <p:nvSpPr>
          <p:cNvPr id="190" name="Google Shape;190;p28"/>
          <p:cNvSpPr txBox="1"/>
          <p:nvPr/>
        </p:nvSpPr>
        <p:spPr>
          <a:xfrm>
            <a:off x="3053625" y="2883588"/>
            <a:ext cx="32802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Clearly infectious individuals</a:t>
            </a:r>
            <a:endParaRPr sz="1700">
              <a:latin typeface="Times New Roman"/>
              <a:ea typeface="Times New Roman"/>
              <a:cs typeface="Times New Roman"/>
              <a:sym typeface="Times New Roman"/>
            </a:endParaRPr>
          </a:p>
        </p:txBody>
      </p:sp>
      <p:sp>
        <p:nvSpPr>
          <p:cNvPr id="191" name="Google Shape;191;p28"/>
          <p:cNvSpPr txBox="1"/>
          <p:nvPr/>
        </p:nvSpPr>
        <p:spPr>
          <a:xfrm>
            <a:off x="3053625" y="3752425"/>
            <a:ext cx="32802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Times New Roman"/>
                <a:ea typeface="Times New Roman"/>
                <a:cs typeface="Times New Roman"/>
                <a:sym typeface="Times New Roman"/>
              </a:rPr>
              <a:t>Recovered individuals</a:t>
            </a:r>
            <a:endParaRPr sz="1700">
              <a:latin typeface="Times New Roman"/>
              <a:ea typeface="Times New Roman"/>
              <a:cs typeface="Times New Roman"/>
              <a:sym typeface="Times New Roman"/>
            </a:endParaRPr>
          </a:p>
        </p:txBody>
      </p:sp>
      <p:sp>
        <p:nvSpPr>
          <p:cNvPr id="192" name="Google Shape;192;p28"/>
          <p:cNvSpPr txBox="1"/>
          <p:nvPr/>
        </p:nvSpPr>
        <p:spPr>
          <a:xfrm>
            <a:off x="405275" y="407175"/>
            <a:ext cx="4052400" cy="406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6500">
                <a:latin typeface="Times New Roman"/>
                <a:ea typeface="Times New Roman"/>
                <a:cs typeface="Times New Roman"/>
                <a:sym typeface="Times New Roman"/>
              </a:rPr>
              <a:t>S</a:t>
            </a:r>
            <a:r>
              <a:rPr lang="en" sz="2500">
                <a:solidFill>
                  <a:schemeClr val="dk1"/>
                </a:solidFill>
                <a:latin typeface="Times New Roman"/>
                <a:ea typeface="Times New Roman"/>
                <a:cs typeface="Times New Roman"/>
                <a:sym typeface="Times New Roman"/>
              </a:rPr>
              <a:t>usceptible</a:t>
            </a:r>
            <a:endParaRPr sz="76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500">
                <a:latin typeface="Times New Roman"/>
                <a:ea typeface="Times New Roman"/>
                <a:cs typeface="Times New Roman"/>
                <a:sym typeface="Times New Roman"/>
              </a:rPr>
              <a:t>E</a:t>
            </a:r>
            <a:r>
              <a:rPr lang="en" sz="2500">
                <a:solidFill>
                  <a:schemeClr val="dk1"/>
                </a:solidFill>
                <a:latin typeface="Times New Roman"/>
                <a:ea typeface="Times New Roman"/>
                <a:cs typeface="Times New Roman"/>
                <a:sym typeface="Times New Roman"/>
              </a:rPr>
              <a:t>xposed</a:t>
            </a:r>
            <a:endParaRPr sz="25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500">
                <a:latin typeface="Times New Roman"/>
                <a:ea typeface="Times New Roman"/>
                <a:cs typeface="Times New Roman"/>
                <a:sym typeface="Times New Roman"/>
              </a:rPr>
              <a:t>I</a:t>
            </a:r>
            <a:r>
              <a:rPr lang="en" sz="2500">
                <a:solidFill>
                  <a:schemeClr val="dk1"/>
                </a:solidFill>
                <a:latin typeface="Times New Roman"/>
                <a:ea typeface="Times New Roman"/>
                <a:cs typeface="Times New Roman"/>
                <a:sym typeface="Times New Roman"/>
              </a:rPr>
              <a:t>nfectious</a:t>
            </a:r>
            <a:endParaRPr sz="25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500">
                <a:latin typeface="Times New Roman"/>
                <a:ea typeface="Times New Roman"/>
                <a:cs typeface="Times New Roman"/>
                <a:sym typeface="Times New Roman"/>
              </a:rPr>
              <a:t>R</a:t>
            </a:r>
            <a:r>
              <a:rPr lang="en" sz="2500">
                <a:solidFill>
                  <a:schemeClr val="dk1"/>
                </a:solidFill>
                <a:latin typeface="Times New Roman"/>
                <a:ea typeface="Times New Roman"/>
                <a:cs typeface="Times New Roman"/>
                <a:sym typeface="Times New Roman"/>
              </a:rPr>
              <a:t>emoved</a:t>
            </a:r>
            <a:endParaRPr sz="2500">
              <a:latin typeface="Times New Roman"/>
              <a:ea typeface="Times New Roman"/>
              <a:cs typeface="Times New Roman"/>
              <a:sym typeface="Times New Roman"/>
            </a:endParaRPr>
          </a:p>
        </p:txBody>
      </p:sp>
      <p:sp>
        <p:nvSpPr>
          <p:cNvPr id="193" name="Google Shape;193;p28"/>
          <p:cNvSpPr txBox="1"/>
          <p:nvPr/>
        </p:nvSpPr>
        <p:spPr>
          <a:xfrm>
            <a:off x="353625" y="84525"/>
            <a:ext cx="62391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4 Groups in the </a:t>
            </a:r>
            <a:r>
              <a:rPr b="1" lang="en" sz="3000">
                <a:solidFill>
                  <a:schemeClr val="dk1"/>
                </a:solidFill>
              </a:rPr>
              <a:t>SEIR Model</a:t>
            </a:r>
            <a:endParaRPr b="1"/>
          </a:p>
        </p:txBody>
      </p:sp>
      <p:sp>
        <p:nvSpPr>
          <p:cNvPr id="194" name="Google Shape;194;p28"/>
          <p:cNvSpPr/>
          <p:nvPr/>
        </p:nvSpPr>
        <p:spPr>
          <a:xfrm>
            <a:off x="6064150" y="2124850"/>
            <a:ext cx="963900" cy="8208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3817200" y="1355725"/>
            <a:ext cx="563100" cy="521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3817200" y="2413225"/>
            <a:ext cx="563100" cy="521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3817200" y="3330500"/>
            <a:ext cx="563100" cy="5217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txBox="1"/>
          <p:nvPr/>
        </p:nvSpPr>
        <p:spPr>
          <a:xfrm>
            <a:off x="7028050" y="1937825"/>
            <a:ext cx="2046900" cy="11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Times New Roman"/>
                <a:ea typeface="Times New Roman"/>
                <a:cs typeface="Times New Roman"/>
                <a:sym typeface="Times New Roman"/>
              </a:rPr>
              <a:t>100%</a:t>
            </a:r>
            <a:endParaRPr sz="6000">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9"/>
          <p:cNvSpPr txBox="1"/>
          <p:nvPr/>
        </p:nvSpPr>
        <p:spPr>
          <a:xfrm>
            <a:off x="6263275" y="3118375"/>
            <a:ext cx="19716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E.g. Lockdown City</a:t>
            </a:r>
            <a:endParaRPr b="1" sz="1700">
              <a:latin typeface="Times New Roman"/>
              <a:ea typeface="Times New Roman"/>
              <a:cs typeface="Times New Roman"/>
              <a:sym typeface="Times New Roman"/>
            </a:endParaRPr>
          </a:p>
        </p:txBody>
      </p:sp>
      <p:sp>
        <p:nvSpPr>
          <p:cNvPr id="204" name="Google Shape;204;p29"/>
          <p:cNvSpPr txBox="1"/>
          <p:nvPr/>
        </p:nvSpPr>
        <p:spPr>
          <a:xfrm>
            <a:off x="353625" y="160725"/>
            <a:ext cx="59097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Assumption: Confined Space</a:t>
            </a:r>
            <a:endParaRPr b="1"/>
          </a:p>
        </p:txBody>
      </p:sp>
      <p:sp>
        <p:nvSpPr>
          <p:cNvPr id="205" name="Google Shape;205;p29"/>
          <p:cNvSpPr txBox="1"/>
          <p:nvPr/>
        </p:nvSpPr>
        <p:spPr>
          <a:xfrm>
            <a:off x="6107875" y="1425175"/>
            <a:ext cx="2282400" cy="1832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Fixed population</a:t>
            </a:r>
            <a:endParaRPr sz="1800">
              <a:latin typeface="Times New Roman"/>
              <a:ea typeface="Times New Roman"/>
              <a:cs typeface="Times New Roman"/>
              <a:sym typeface="Times New Roman"/>
            </a:endParaRPr>
          </a:p>
          <a:p>
            <a:pPr indent="-342900" lvl="0" marL="457200" rtl="0" algn="l">
              <a:lnSpc>
                <a:spcPct val="150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No interaction from outside</a:t>
            </a:r>
            <a:endParaRPr sz="1800">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rPr lang="en" sz="1800">
                <a:latin typeface="Times New Roman"/>
                <a:ea typeface="Times New Roman"/>
                <a:cs typeface="Times New Roman"/>
                <a:sym typeface="Times New Roman"/>
              </a:rPr>
              <a:t>(not inside)</a:t>
            </a:r>
            <a:endParaRPr sz="1800">
              <a:latin typeface="Times New Roman"/>
              <a:ea typeface="Times New Roman"/>
              <a:cs typeface="Times New Roman"/>
              <a:sym typeface="Times New Roman"/>
            </a:endParaRPr>
          </a:p>
        </p:txBody>
      </p:sp>
      <p:pic>
        <p:nvPicPr>
          <p:cNvPr id="206" name="Google Shape;206;p29"/>
          <p:cNvPicPr preferRelativeResize="0"/>
          <p:nvPr/>
        </p:nvPicPr>
        <p:blipFill>
          <a:blip r:embed="rId3">
            <a:alphaModFix/>
          </a:blip>
          <a:stretch>
            <a:fillRect/>
          </a:stretch>
        </p:blipFill>
        <p:spPr>
          <a:xfrm>
            <a:off x="1952650" y="848925"/>
            <a:ext cx="3982861" cy="414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nvSpPr>
        <p:spPr>
          <a:xfrm>
            <a:off x="334100" y="110625"/>
            <a:ext cx="73101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SEIR Model of COVID-19 in </a:t>
            </a:r>
            <a:r>
              <a:rPr b="1" lang="en" sz="3000">
                <a:solidFill>
                  <a:schemeClr val="dk1"/>
                </a:solidFill>
              </a:rPr>
              <a:t>Kazakhstan</a:t>
            </a:r>
            <a:endParaRPr b="1" sz="3000"/>
          </a:p>
        </p:txBody>
      </p:sp>
      <p:sp>
        <p:nvSpPr>
          <p:cNvPr id="212" name="Google Shape;212;p30"/>
          <p:cNvSpPr txBox="1"/>
          <p:nvPr/>
        </p:nvSpPr>
        <p:spPr>
          <a:xfrm>
            <a:off x="4761725" y="4668150"/>
            <a:ext cx="5685900" cy="4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Journal of Korean Medical Science</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https://jkms.org/DOIx.php?id=10.3346/jkms.2020.35.e227</a:t>
            </a:r>
            <a:endParaRPr>
              <a:latin typeface="Calibri"/>
              <a:ea typeface="Calibri"/>
              <a:cs typeface="Calibri"/>
              <a:sym typeface="Calibri"/>
            </a:endParaRPr>
          </a:p>
        </p:txBody>
      </p:sp>
      <p:pic>
        <p:nvPicPr>
          <p:cNvPr id="213" name="Google Shape;213;p30"/>
          <p:cNvPicPr preferRelativeResize="0"/>
          <p:nvPr/>
        </p:nvPicPr>
        <p:blipFill>
          <a:blip r:embed="rId3">
            <a:alphaModFix/>
          </a:blip>
          <a:stretch>
            <a:fillRect/>
          </a:stretch>
        </p:blipFill>
        <p:spPr>
          <a:xfrm>
            <a:off x="1288650" y="646425"/>
            <a:ext cx="5230009" cy="3716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1"/>
          <p:cNvPicPr preferRelativeResize="0"/>
          <p:nvPr/>
        </p:nvPicPr>
        <p:blipFill>
          <a:blip r:embed="rId3">
            <a:alphaModFix/>
          </a:blip>
          <a:stretch>
            <a:fillRect/>
          </a:stretch>
        </p:blipFill>
        <p:spPr>
          <a:xfrm>
            <a:off x="1662408" y="696525"/>
            <a:ext cx="5118767" cy="3839075"/>
          </a:xfrm>
          <a:prstGeom prst="rect">
            <a:avLst/>
          </a:prstGeom>
          <a:noFill/>
          <a:ln>
            <a:noFill/>
          </a:ln>
        </p:spPr>
      </p:pic>
      <p:sp>
        <p:nvSpPr>
          <p:cNvPr id="219" name="Google Shape;219;p31"/>
          <p:cNvSpPr txBox="1"/>
          <p:nvPr/>
        </p:nvSpPr>
        <p:spPr>
          <a:xfrm>
            <a:off x="7327050" y="3930400"/>
            <a:ext cx="1817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Wikipedia</a:t>
            </a:r>
            <a:endParaRPr>
              <a:latin typeface="Calibri"/>
              <a:ea typeface="Calibri"/>
              <a:cs typeface="Calibri"/>
              <a:sym typeface="Calibri"/>
            </a:endParaRPr>
          </a:p>
        </p:txBody>
      </p:sp>
      <p:sp>
        <p:nvSpPr>
          <p:cNvPr id="220" name="Google Shape;220;p31"/>
          <p:cNvSpPr txBox="1"/>
          <p:nvPr/>
        </p:nvSpPr>
        <p:spPr>
          <a:xfrm>
            <a:off x="353625" y="160725"/>
            <a:ext cx="57150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Spatial SIR model simulation </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353625" y="160725"/>
            <a:ext cx="522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Parameters</a:t>
            </a:r>
            <a:endParaRPr b="1"/>
          </a:p>
        </p:txBody>
      </p:sp>
      <p:sp>
        <p:nvSpPr>
          <p:cNvPr id="226" name="Google Shape;226;p32"/>
          <p:cNvSpPr txBox="1"/>
          <p:nvPr/>
        </p:nvSpPr>
        <p:spPr>
          <a:xfrm>
            <a:off x="467675" y="1017975"/>
            <a:ext cx="5479200" cy="2550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S,E,I,R: Four stages of population</a:t>
            </a:r>
            <a:endParaRPr sz="2400">
              <a:latin typeface="Times New Roman"/>
              <a:ea typeface="Times New Roman"/>
              <a:cs typeface="Times New Roman"/>
              <a:sym typeface="Times New Roman"/>
            </a:endParaRPr>
          </a:p>
          <a:p>
            <a:pPr indent="0" lvl="0" marL="457200" rtl="0" algn="l">
              <a:spcBef>
                <a:spcPts val="0"/>
              </a:spcBef>
              <a:spcAft>
                <a:spcPts val="0"/>
              </a:spcAft>
              <a:buNone/>
            </a:pPr>
            <a:r>
              <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N: Initial total population </a:t>
            </a:r>
            <a:endParaRPr sz="2400">
              <a:latin typeface="Times New Roman"/>
              <a:ea typeface="Times New Roman"/>
              <a:cs typeface="Times New Roman"/>
              <a:sym typeface="Times New Roman"/>
            </a:endParaRPr>
          </a:p>
          <a:p>
            <a:pPr indent="0" lvl="0" marL="457200" rtl="0" algn="l">
              <a:spcBef>
                <a:spcPts val="0"/>
              </a:spcBef>
              <a:spcAft>
                <a:spcPts val="0"/>
              </a:spcAft>
              <a:buNone/>
            </a:pPr>
            <a:r>
              <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t: Time</a:t>
            </a:r>
            <a:endParaRPr sz="2400">
              <a:latin typeface="Times New Roman"/>
              <a:ea typeface="Times New Roman"/>
              <a:cs typeface="Times New Roman"/>
              <a:sym typeface="Times New Roman"/>
            </a:endParaRPr>
          </a:p>
        </p:txBody>
      </p:sp>
      <p:sp>
        <p:nvSpPr>
          <p:cNvPr id="227" name="Google Shape;227;p32"/>
          <p:cNvSpPr txBox="1"/>
          <p:nvPr/>
        </p:nvSpPr>
        <p:spPr>
          <a:xfrm>
            <a:off x="598825" y="3164750"/>
            <a:ext cx="3651300" cy="11445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100" u="sng">
                <a:latin typeface="Times New Roman"/>
                <a:ea typeface="Times New Roman"/>
                <a:cs typeface="Times New Roman"/>
                <a:sym typeface="Times New Roman"/>
              </a:rPr>
              <a:t>Factors Excluded:</a:t>
            </a:r>
            <a:endParaRPr sz="2100" u="sng">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 sz="2100">
                <a:latin typeface="Times New Roman"/>
                <a:ea typeface="Times New Roman"/>
                <a:cs typeface="Times New Roman"/>
                <a:sym typeface="Times New Roman"/>
              </a:rPr>
              <a:t>Birth Rate</a:t>
            </a:r>
            <a:endParaRPr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lang="en" sz="2100">
                <a:latin typeface="Times New Roman"/>
                <a:ea typeface="Times New Roman"/>
                <a:cs typeface="Times New Roman"/>
                <a:sym typeface="Times New Roman"/>
              </a:rPr>
              <a:t>Death Rate</a:t>
            </a:r>
            <a:endParaRPr sz="2100">
              <a:latin typeface="Times New Roman"/>
              <a:ea typeface="Times New Roman"/>
              <a:cs typeface="Times New Roman"/>
              <a:sym typeface="Times New Roman"/>
            </a:endParaRPr>
          </a:p>
        </p:txBody>
      </p:sp>
      <p:pic>
        <p:nvPicPr>
          <p:cNvPr id="228" name="Google Shape;228;p32"/>
          <p:cNvPicPr preferRelativeResize="0"/>
          <p:nvPr/>
        </p:nvPicPr>
        <p:blipFill>
          <a:blip r:embed="rId3">
            <a:alphaModFix/>
          </a:blip>
          <a:stretch>
            <a:fillRect/>
          </a:stretch>
        </p:blipFill>
        <p:spPr>
          <a:xfrm>
            <a:off x="5350750" y="1344264"/>
            <a:ext cx="3651301" cy="20528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Four Stages in SEIR Model</a:t>
            </a:r>
            <a:endParaRPr b="1"/>
          </a:p>
        </p:txBody>
      </p:sp>
      <p:sp>
        <p:nvSpPr>
          <p:cNvPr id="234" name="Google Shape;234;p33"/>
          <p:cNvSpPr txBox="1"/>
          <p:nvPr/>
        </p:nvSpPr>
        <p:spPr>
          <a:xfrm>
            <a:off x="482200" y="3375425"/>
            <a:ext cx="2239500" cy="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Beta: Probability of disease transmission</a:t>
            </a:r>
            <a:endParaRPr sz="1700">
              <a:latin typeface="Calibri"/>
              <a:ea typeface="Calibri"/>
              <a:cs typeface="Calibri"/>
              <a:sym typeface="Calibri"/>
            </a:endParaRPr>
          </a:p>
        </p:txBody>
      </p:sp>
      <p:sp>
        <p:nvSpPr>
          <p:cNvPr id="235" name="Google Shape;235;p33"/>
          <p:cNvSpPr txBox="1"/>
          <p:nvPr/>
        </p:nvSpPr>
        <p:spPr>
          <a:xfrm>
            <a:off x="3161100" y="3366875"/>
            <a:ext cx="2689500" cy="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Epsilon</a:t>
            </a:r>
            <a:r>
              <a:rPr lang="en" sz="1700">
                <a:latin typeface="Calibri"/>
                <a:ea typeface="Calibri"/>
                <a:cs typeface="Calibri"/>
                <a:sym typeface="Calibri"/>
              </a:rPr>
              <a:t>: </a:t>
            </a:r>
            <a:r>
              <a:rPr lang="en" sz="1700">
                <a:latin typeface="Calibri"/>
                <a:ea typeface="Calibri"/>
                <a:cs typeface="Calibri"/>
                <a:sym typeface="Calibri"/>
              </a:rPr>
              <a:t>Rate of progression from exposed to infected</a:t>
            </a:r>
            <a:endParaRPr sz="1700">
              <a:latin typeface="Calibri"/>
              <a:ea typeface="Calibri"/>
              <a:cs typeface="Calibri"/>
              <a:sym typeface="Calibri"/>
            </a:endParaRPr>
          </a:p>
        </p:txBody>
      </p:sp>
      <p:sp>
        <p:nvSpPr>
          <p:cNvPr id="236" name="Google Shape;236;p33"/>
          <p:cNvSpPr txBox="1"/>
          <p:nvPr/>
        </p:nvSpPr>
        <p:spPr>
          <a:xfrm>
            <a:off x="3220050" y="4651450"/>
            <a:ext cx="60756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The statistics of epidemic transitions</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https://journals.plos.org/ploscompbiol/article?id=10.1371/journal.pcbi.1006917</a:t>
            </a:r>
            <a:endParaRPr>
              <a:latin typeface="Calibri"/>
              <a:ea typeface="Calibri"/>
              <a:cs typeface="Calibri"/>
              <a:sym typeface="Calibri"/>
            </a:endParaRPr>
          </a:p>
        </p:txBody>
      </p:sp>
      <p:pic>
        <p:nvPicPr>
          <p:cNvPr id="237" name="Google Shape;237;p33"/>
          <p:cNvPicPr preferRelativeResize="0"/>
          <p:nvPr/>
        </p:nvPicPr>
        <p:blipFill>
          <a:blip r:embed="rId3">
            <a:alphaModFix/>
          </a:blip>
          <a:stretch>
            <a:fillRect/>
          </a:stretch>
        </p:blipFill>
        <p:spPr>
          <a:xfrm>
            <a:off x="278625" y="842887"/>
            <a:ext cx="7989074" cy="1552300"/>
          </a:xfrm>
          <a:prstGeom prst="rect">
            <a:avLst/>
          </a:prstGeom>
          <a:noFill/>
          <a:ln>
            <a:noFill/>
          </a:ln>
        </p:spPr>
      </p:pic>
      <p:sp>
        <p:nvSpPr>
          <p:cNvPr id="238" name="Google Shape;238;p33"/>
          <p:cNvSpPr txBox="1"/>
          <p:nvPr/>
        </p:nvSpPr>
        <p:spPr>
          <a:xfrm>
            <a:off x="6140050" y="3375425"/>
            <a:ext cx="2239500" cy="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Gamma: Recovery rate of infected individuals</a:t>
            </a:r>
            <a:endParaRPr>
              <a:latin typeface="Calibri"/>
              <a:ea typeface="Calibri"/>
              <a:cs typeface="Calibri"/>
              <a:sym typeface="Calibri"/>
            </a:endParaRPr>
          </a:p>
        </p:txBody>
      </p:sp>
      <p:cxnSp>
        <p:nvCxnSpPr>
          <p:cNvPr id="239" name="Google Shape;239;p33"/>
          <p:cNvCxnSpPr>
            <a:endCxn id="234" idx="0"/>
          </p:cNvCxnSpPr>
          <p:nvPr/>
        </p:nvCxnSpPr>
        <p:spPr>
          <a:xfrm flipH="1">
            <a:off x="1601950" y="2378825"/>
            <a:ext cx="1023300" cy="996600"/>
          </a:xfrm>
          <a:prstGeom prst="straightConnector1">
            <a:avLst/>
          </a:prstGeom>
          <a:noFill/>
          <a:ln cap="flat" cmpd="sng" w="9525">
            <a:solidFill>
              <a:schemeClr val="dk2"/>
            </a:solidFill>
            <a:prstDash val="solid"/>
            <a:round/>
            <a:headEnd len="med" w="med" type="none"/>
            <a:tailEnd len="med" w="med" type="none"/>
          </a:ln>
        </p:spPr>
      </p:cxnSp>
      <p:cxnSp>
        <p:nvCxnSpPr>
          <p:cNvPr id="240" name="Google Shape;240;p33"/>
          <p:cNvCxnSpPr>
            <a:stCxn id="237" idx="2"/>
            <a:endCxn id="235" idx="0"/>
          </p:cNvCxnSpPr>
          <p:nvPr/>
        </p:nvCxnSpPr>
        <p:spPr>
          <a:xfrm>
            <a:off x="4273162" y="2395187"/>
            <a:ext cx="232800" cy="971700"/>
          </a:xfrm>
          <a:prstGeom prst="straightConnector1">
            <a:avLst/>
          </a:prstGeom>
          <a:noFill/>
          <a:ln cap="flat" cmpd="sng" w="9525">
            <a:solidFill>
              <a:schemeClr val="dk2"/>
            </a:solidFill>
            <a:prstDash val="solid"/>
            <a:round/>
            <a:headEnd len="med" w="med" type="none"/>
            <a:tailEnd len="med" w="med" type="none"/>
          </a:ln>
        </p:spPr>
      </p:cxnSp>
      <p:cxnSp>
        <p:nvCxnSpPr>
          <p:cNvPr id="241" name="Google Shape;241;p33"/>
          <p:cNvCxnSpPr>
            <a:endCxn id="238" idx="0"/>
          </p:cNvCxnSpPr>
          <p:nvPr/>
        </p:nvCxnSpPr>
        <p:spPr>
          <a:xfrm>
            <a:off x="6107800" y="2389625"/>
            <a:ext cx="1152000" cy="985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nvSpPr>
        <p:spPr>
          <a:xfrm>
            <a:off x="353625" y="160725"/>
            <a:ext cx="68838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Derivative and Differential equation</a:t>
            </a:r>
            <a:endParaRPr b="1"/>
          </a:p>
        </p:txBody>
      </p:sp>
      <p:sp>
        <p:nvSpPr>
          <p:cNvPr id="247" name="Google Shape;247;p34"/>
          <p:cNvSpPr txBox="1"/>
          <p:nvPr/>
        </p:nvSpPr>
        <p:spPr>
          <a:xfrm>
            <a:off x="632225" y="927050"/>
            <a:ext cx="6015600" cy="354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Measures the change in values in the smallest unit (Slope)</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Reflects how much values are changing</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E.g. dx/dt = 1</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t=0, x = 1</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t=1, x = 2</a:t>
            </a:r>
            <a:endParaRPr sz="1800">
              <a:latin typeface="Times New Roman"/>
              <a:ea typeface="Times New Roman"/>
              <a:cs typeface="Times New Roman"/>
              <a:sym typeface="Times New Roman"/>
            </a:endParaRPr>
          </a:p>
          <a:p>
            <a:pPr indent="-342900" lvl="1" marL="914400" rtl="0" algn="l">
              <a:lnSpc>
                <a:spcPct val="115000"/>
              </a:lnSpc>
              <a:spcBef>
                <a:spcPts val="0"/>
              </a:spcBef>
              <a:spcAft>
                <a:spcPts val="0"/>
              </a:spcAft>
              <a:buSzPts val="1800"/>
              <a:buFont typeface="Times New Roman"/>
              <a:buChar char="○"/>
            </a:pPr>
            <a:r>
              <a:rPr lang="en" sz="1800">
                <a:latin typeface="Times New Roman"/>
                <a:ea typeface="Times New Roman"/>
                <a:cs typeface="Times New Roman"/>
                <a:sym typeface="Times New Roman"/>
              </a:rPr>
              <a:t>t=2, x = 3</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E.g. dx/dt = x</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t=0, x = 1   </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t=1, x = 2 </a:t>
            </a:r>
            <a:endParaRPr sz="1800">
              <a:solidFill>
                <a:schemeClr val="dk1"/>
              </a:solidFill>
              <a:latin typeface="Times New Roman"/>
              <a:ea typeface="Times New Roman"/>
              <a:cs typeface="Times New Roman"/>
              <a:sym typeface="Times New Roman"/>
            </a:endParaRPr>
          </a:p>
          <a:p>
            <a:pPr indent="-342900" lvl="1" marL="9144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t=2, x = 4</a:t>
            </a:r>
            <a:endParaRPr sz="1800">
              <a:solidFill>
                <a:schemeClr val="dk1"/>
              </a:solidFill>
              <a:latin typeface="Times New Roman"/>
              <a:ea typeface="Times New Roman"/>
              <a:cs typeface="Times New Roman"/>
              <a:sym typeface="Times New Roman"/>
            </a:endParaRPr>
          </a:p>
        </p:txBody>
      </p:sp>
      <p:pic>
        <p:nvPicPr>
          <p:cNvPr id="248" name="Google Shape;248;p34"/>
          <p:cNvPicPr preferRelativeResize="0"/>
          <p:nvPr/>
        </p:nvPicPr>
        <p:blipFill>
          <a:blip r:embed="rId3">
            <a:alphaModFix/>
          </a:blip>
          <a:stretch>
            <a:fillRect/>
          </a:stretch>
        </p:blipFill>
        <p:spPr>
          <a:xfrm>
            <a:off x="5681675" y="1802600"/>
            <a:ext cx="2800350" cy="1638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5"/>
          <p:cNvPicPr preferRelativeResize="0"/>
          <p:nvPr/>
        </p:nvPicPr>
        <p:blipFill>
          <a:blip r:embed="rId3">
            <a:alphaModFix/>
          </a:blip>
          <a:stretch>
            <a:fillRect/>
          </a:stretch>
        </p:blipFill>
        <p:spPr>
          <a:xfrm>
            <a:off x="267900" y="1152500"/>
            <a:ext cx="6334125" cy="904875"/>
          </a:xfrm>
          <a:prstGeom prst="rect">
            <a:avLst/>
          </a:prstGeom>
          <a:noFill/>
          <a:ln>
            <a:noFill/>
          </a:ln>
        </p:spPr>
      </p:pic>
      <p:sp>
        <p:nvSpPr>
          <p:cNvPr id="254" name="Google Shape;254;p35"/>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Susceptible Formula</a:t>
            </a:r>
            <a:endParaRPr b="1"/>
          </a:p>
        </p:txBody>
      </p:sp>
      <p:sp>
        <p:nvSpPr>
          <p:cNvPr id="255" name="Google Shape;255;p35"/>
          <p:cNvSpPr txBox="1"/>
          <p:nvPr/>
        </p:nvSpPr>
        <p:spPr>
          <a:xfrm>
            <a:off x="784600" y="2871800"/>
            <a:ext cx="1401300" cy="10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Change in S in time t</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(To E)</a:t>
            </a:r>
            <a:endParaRPr sz="2000">
              <a:latin typeface="Calibri"/>
              <a:ea typeface="Calibri"/>
              <a:cs typeface="Calibri"/>
              <a:sym typeface="Calibri"/>
            </a:endParaRPr>
          </a:p>
        </p:txBody>
      </p:sp>
      <p:cxnSp>
        <p:nvCxnSpPr>
          <p:cNvPr id="256" name="Google Shape;256;p35"/>
          <p:cNvCxnSpPr>
            <a:stCxn id="255" idx="0"/>
          </p:cNvCxnSpPr>
          <p:nvPr/>
        </p:nvCxnSpPr>
        <p:spPr>
          <a:xfrm flipH="1" rot="10800000">
            <a:off x="1485250" y="1875200"/>
            <a:ext cx="1696500" cy="996600"/>
          </a:xfrm>
          <a:prstGeom prst="straightConnector1">
            <a:avLst/>
          </a:prstGeom>
          <a:noFill/>
          <a:ln cap="flat" cmpd="sng" w="9525">
            <a:solidFill>
              <a:schemeClr val="dk2"/>
            </a:solidFill>
            <a:prstDash val="solid"/>
            <a:round/>
            <a:headEnd len="med" w="med" type="none"/>
            <a:tailEnd len="med" w="med" type="none"/>
          </a:ln>
        </p:spPr>
      </p:cxnSp>
      <p:cxnSp>
        <p:nvCxnSpPr>
          <p:cNvPr id="257" name="Google Shape;257;p35"/>
          <p:cNvCxnSpPr/>
          <p:nvPr/>
        </p:nvCxnSpPr>
        <p:spPr>
          <a:xfrm flipH="1">
            <a:off x="3986275" y="1896650"/>
            <a:ext cx="450000" cy="953700"/>
          </a:xfrm>
          <a:prstGeom prst="straightConnector1">
            <a:avLst/>
          </a:prstGeom>
          <a:noFill/>
          <a:ln cap="flat" cmpd="sng" w="9525">
            <a:solidFill>
              <a:schemeClr val="dk2"/>
            </a:solidFill>
            <a:prstDash val="solid"/>
            <a:round/>
            <a:headEnd len="med" w="med" type="none"/>
            <a:tailEnd len="med" w="med" type="none"/>
          </a:ln>
        </p:spPr>
      </p:cxnSp>
      <p:sp>
        <p:nvSpPr>
          <p:cNvPr id="258" name="Google Shape;258;p35"/>
          <p:cNvSpPr txBox="1"/>
          <p:nvPr/>
        </p:nvSpPr>
        <p:spPr>
          <a:xfrm>
            <a:off x="2828900" y="2871800"/>
            <a:ext cx="19932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Prob for </a:t>
            </a:r>
            <a:r>
              <a:rPr lang="en" sz="2000">
                <a:solidFill>
                  <a:schemeClr val="dk1"/>
                </a:solidFill>
                <a:latin typeface="Calibri"/>
                <a:ea typeface="Calibri"/>
                <a:cs typeface="Calibri"/>
                <a:sym typeface="Calibri"/>
              </a:rPr>
              <a:t>disease transmission</a:t>
            </a:r>
            <a:endParaRPr sz="1700">
              <a:latin typeface="Calibri"/>
              <a:ea typeface="Calibri"/>
              <a:cs typeface="Calibri"/>
              <a:sym typeface="Calibri"/>
            </a:endParaRPr>
          </a:p>
        </p:txBody>
      </p:sp>
      <p:sp>
        <p:nvSpPr>
          <p:cNvPr id="259" name="Google Shape;259;p35"/>
          <p:cNvSpPr txBox="1"/>
          <p:nvPr/>
        </p:nvSpPr>
        <p:spPr>
          <a:xfrm>
            <a:off x="5002513" y="2871800"/>
            <a:ext cx="16965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 of Infectious sources</a:t>
            </a:r>
            <a:endParaRPr sz="2000">
              <a:latin typeface="Calibri"/>
              <a:ea typeface="Calibri"/>
              <a:cs typeface="Calibri"/>
              <a:sym typeface="Calibri"/>
            </a:endParaRPr>
          </a:p>
        </p:txBody>
      </p:sp>
      <p:cxnSp>
        <p:nvCxnSpPr>
          <p:cNvPr id="260" name="Google Shape;260;p35"/>
          <p:cNvCxnSpPr>
            <a:endCxn id="259" idx="0"/>
          </p:cNvCxnSpPr>
          <p:nvPr/>
        </p:nvCxnSpPr>
        <p:spPr>
          <a:xfrm>
            <a:off x="5206063" y="1768100"/>
            <a:ext cx="644700" cy="1103700"/>
          </a:xfrm>
          <a:prstGeom prst="straightConnector1">
            <a:avLst/>
          </a:prstGeom>
          <a:noFill/>
          <a:ln cap="flat" cmpd="sng" w="9525">
            <a:solidFill>
              <a:schemeClr val="dk2"/>
            </a:solidFill>
            <a:prstDash val="solid"/>
            <a:round/>
            <a:headEnd len="med" w="med" type="none"/>
            <a:tailEnd len="med" w="med" type="none"/>
          </a:ln>
        </p:spPr>
      </p:cxnSp>
      <p:sp>
        <p:nvSpPr>
          <p:cNvPr id="261" name="Google Shape;261;p35"/>
          <p:cNvSpPr/>
          <p:nvPr/>
        </p:nvSpPr>
        <p:spPr>
          <a:xfrm>
            <a:off x="5497125" y="1374538"/>
            <a:ext cx="964500" cy="4608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35"/>
          <p:cNvCxnSpPr>
            <a:stCxn id="261" idx="2"/>
          </p:cNvCxnSpPr>
          <p:nvPr/>
        </p:nvCxnSpPr>
        <p:spPr>
          <a:xfrm>
            <a:off x="5979375" y="1835338"/>
            <a:ext cx="1242900" cy="106860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35"/>
          <p:cNvSpPr txBox="1"/>
          <p:nvPr/>
        </p:nvSpPr>
        <p:spPr>
          <a:xfrm>
            <a:off x="6954450" y="2850350"/>
            <a:ext cx="20895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Chances of making an infectious contact</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Exposed Formula</a:t>
            </a:r>
            <a:endParaRPr b="1"/>
          </a:p>
        </p:txBody>
      </p:sp>
      <p:sp>
        <p:nvSpPr>
          <p:cNvPr id="269" name="Google Shape;269;p36"/>
          <p:cNvSpPr txBox="1"/>
          <p:nvPr/>
        </p:nvSpPr>
        <p:spPr>
          <a:xfrm>
            <a:off x="784600" y="2871800"/>
            <a:ext cx="14013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Change in E in time t</a:t>
            </a:r>
            <a:endParaRPr sz="2000">
              <a:latin typeface="Calibri"/>
              <a:ea typeface="Calibri"/>
              <a:cs typeface="Calibri"/>
              <a:sym typeface="Calibri"/>
            </a:endParaRPr>
          </a:p>
        </p:txBody>
      </p:sp>
      <p:cxnSp>
        <p:nvCxnSpPr>
          <p:cNvPr id="270" name="Google Shape;270;p36"/>
          <p:cNvCxnSpPr>
            <a:stCxn id="269" idx="0"/>
          </p:cNvCxnSpPr>
          <p:nvPr/>
        </p:nvCxnSpPr>
        <p:spPr>
          <a:xfrm flipH="1" rot="10800000">
            <a:off x="1485250" y="1875200"/>
            <a:ext cx="1696500" cy="996600"/>
          </a:xfrm>
          <a:prstGeom prst="straightConnector1">
            <a:avLst/>
          </a:prstGeom>
          <a:noFill/>
          <a:ln cap="flat" cmpd="sng" w="9525">
            <a:solidFill>
              <a:schemeClr val="dk2"/>
            </a:solidFill>
            <a:prstDash val="solid"/>
            <a:round/>
            <a:headEnd len="med" w="med" type="none"/>
            <a:tailEnd len="med" w="med" type="none"/>
          </a:ln>
        </p:spPr>
      </p:cxnSp>
      <p:cxnSp>
        <p:nvCxnSpPr>
          <p:cNvPr id="271" name="Google Shape;271;p36"/>
          <p:cNvCxnSpPr/>
          <p:nvPr/>
        </p:nvCxnSpPr>
        <p:spPr>
          <a:xfrm flipH="1">
            <a:off x="3986275" y="1896650"/>
            <a:ext cx="450000" cy="953700"/>
          </a:xfrm>
          <a:prstGeom prst="straightConnector1">
            <a:avLst/>
          </a:prstGeom>
          <a:noFill/>
          <a:ln cap="flat" cmpd="sng" w="9525">
            <a:solidFill>
              <a:schemeClr val="dk2"/>
            </a:solidFill>
            <a:prstDash val="solid"/>
            <a:round/>
            <a:headEnd len="med" w="med" type="none"/>
            <a:tailEnd len="med" w="med" type="none"/>
          </a:ln>
        </p:spPr>
      </p:cxnSp>
      <p:sp>
        <p:nvSpPr>
          <p:cNvPr id="272" name="Google Shape;272;p36"/>
          <p:cNvSpPr txBox="1"/>
          <p:nvPr/>
        </p:nvSpPr>
        <p:spPr>
          <a:xfrm>
            <a:off x="3011125" y="2818250"/>
            <a:ext cx="24003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libri"/>
                <a:ea typeface="Calibri"/>
                <a:cs typeface="Calibri"/>
                <a:sym typeface="Calibri"/>
              </a:rPr>
              <a:t>Population getting exposed to infection (from S)</a:t>
            </a:r>
            <a:endParaRPr sz="1700">
              <a:latin typeface="Calibri"/>
              <a:ea typeface="Calibri"/>
              <a:cs typeface="Calibri"/>
              <a:sym typeface="Calibri"/>
            </a:endParaRPr>
          </a:p>
        </p:txBody>
      </p:sp>
      <p:pic>
        <p:nvPicPr>
          <p:cNvPr id="273" name="Google Shape;273;p36"/>
          <p:cNvPicPr preferRelativeResize="0"/>
          <p:nvPr/>
        </p:nvPicPr>
        <p:blipFill>
          <a:blip r:embed="rId3">
            <a:alphaModFix/>
          </a:blip>
          <a:stretch>
            <a:fillRect/>
          </a:stretch>
        </p:blipFill>
        <p:spPr>
          <a:xfrm>
            <a:off x="353625" y="1123925"/>
            <a:ext cx="7458075" cy="676275"/>
          </a:xfrm>
          <a:prstGeom prst="rect">
            <a:avLst/>
          </a:prstGeom>
          <a:noFill/>
          <a:ln>
            <a:noFill/>
          </a:ln>
        </p:spPr>
      </p:pic>
      <p:sp>
        <p:nvSpPr>
          <p:cNvPr id="274" name="Google Shape;274;p36"/>
          <p:cNvSpPr/>
          <p:nvPr/>
        </p:nvSpPr>
        <p:spPr>
          <a:xfrm>
            <a:off x="4221950" y="1403750"/>
            <a:ext cx="2143200" cy="43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6549625" y="1403750"/>
            <a:ext cx="1401300" cy="4317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36"/>
          <p:cNvCxnSpPr>
            <a:stCxn id="275" idx="2"/>
            <a:endCxn id="277" idx="0"/>
          </p:cNvCxnSpPr>
          <p:nvPr/>
        </p:nvCxnSpPr>
        <p:spPr>
          <a:xfrm>
            <a:off x="7250275" y="1835450"/>
            <a:ext cx="138300" cy="10365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36"/>
          <p:cNvSpPr txBox="1"/>
          <p:nvPr/>
        </p:nvSpPr>
        <p:spPr>
          <a:xfrm>
            <a:off x="6365150" y="2871800"/>
            <a:ext cx="20466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Population getting infectious</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(To I) </a:t>
            </a:r>
            <a:endParaRPr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7"/>
          <p:cNvPicPr preferRelativeResize="0"/>
          <p:nvPr/>
        </p:nvPicPr>
        <p:blipFill>
          <a:blip r:embed="rId3">
            <a:alphaModFix/>
          </a:blip>
          <a:stretch>
            <a:fillRect/>
          </a:stretch>
        </p:blipFill>
        <p:spPr>
          <a:xfrm>
            <a:off x="366700" y="1202525"/>
            <a:ext cx="6858000" cy="695325"/>
          </a:xfrm>
          <a:prstGeom prst="rect">
            <a:avLst/>
          </a:prstGeom>
          <a:noFill/>
          <a:ln>
            <a:noFill/>
          </a:ln>
        </p:spPr>
      </p:pic>
      <p:sp>
        <p:nvSpPr>
          <p:cNvPr id="283" name="Google Shape;283;p37"/>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Infectious Formula</a:t>
            </a:r>
            <a:endParaRPr b="1"/>
          </a:p>
        </p:txBody>
      </p:sp>
      <p:sp>
        <p:nvSpPr>
          <p:cNvPr id="284" name="Google Shape;284;p37"/>
          <p:cNvSpPr/>
          <p:nvPr/>
        </p:nvSpPr>
        <p:spPr>
          <a:xfrm>
            <a:off x="4146950" y="1500200"/>
            <a:ext cx="1286100" cy="3975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7"/>
          <p:cNvSpPr/>
          <p:nvPr/>
        </p:nvSpPr>
        <p:spPr>
          <a:xfrm>
            <a:off x="5660250" y="1500200"/>
            <a:ext cx="1476300" cy="453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37"/>
          <p:cNvCxnSpPr>
            <a:stCxn id="284" idx="2"/>
          </p:cNvCxnSpPr>
          <p:nvPr/>
        </p:nvCxnSpPr>
        <p:spPr>
          <a:xfrm flipH="1">
            <a:off x="3600500" y="1897700"/>
            <a:ext cx="1189500" cy="109200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37"/>
          <p:cNvSpPr txBox="1"/>
          <p:nvPr/>
        </p:nvSpPr>
        <p:spPr>
          <a:xfrm>
            <a:off x="2767000" y="2871800"/>
            <a:ext cx="2057400" cy="10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Calibri"/>
                <a:ea typeface="Calibri"/>
                <a:cs typeface="Calibri"/>
                <a:sym typeface="Calibri"/>
              </a:rPr>
              <a:t>Population getting infectious</a:t>
            </a:r>
            <a:endParaRPr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2000">
                <a:solidFill>
                  <a:schemeClr val="dk1"/>
                </a:solidFill>
                <a:latin typeface="Calibri"/>
                <a:ea typeface="Calibri"/>
                <a:cs typeface="Calibri"/>
                <a:sym typeface="Calibri"/>
              </a:rPr>
              <a:t>(from E)</a:t>
            </a:r>
            <a:endParaRPr sz="2000">
              <a:solidFill>
                <a:schemeClr val="dk1"/>
              </a:solidFill>
              <a:latin typeface="Calibri"/>
              <a:ea typeface="Calibri"/>
              <a:cs typeface="Calibri"/>
              <a:sym typeface="Calibri"/>
            </a:endParaRPr>
          </a:p>
        </p:txBody>
      </p:sp>
      <p:sp>
        <p:nvSpPr>
          <p:cNvPr id="288" name="Google Shape;288;p37"/>
          <p:cNvSpPr txBox="1"/>
          <p:nvPr/>
        </p:nvSpPr>
        <p:spPr>
          <a:xfrm>
            <a:off x="784600" y="2871800"/>
            <a:ext cx="14013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Change in I in time t</a:t>
            </a:r>
            <a:endParaRPr sz="2000">
              <a:latin typeface="Calibri"/>
              <a:ea typeface="Calibri"/>
              <a:cs typeface="Calibri"/>
              <a:sym typeface="Calibri"/>
            </a:endParaRPr>
          </a:p>
        </p:txBody>
      </p:sp>
      <p:cxnSp>
        <p:nvCxnSpPr>
          <p:cNvPr id="289" name="Google Shape;289;p37"/>
          <p:cNvCxnSpPr>
            <a:stCxn id="288" idx="0"/>
          </p:cNvCxnSpPr>
          <p:nvPr/>
        </p:nvCxnSpPr>
        <p:spPr>
          <a:xfrm flipH="1" rot="10800000">
            <a:off x="1485250" y="1875200"/>
            <a:ext cx="1696500" cy="996600"/>
          </a:xfrm>
          <a:prstGeom prst="straightConnector1">
            <a:avLst/>
          </a:prstGeom>
          <a:noFill/>
          <a:ln cap="flat" cmpd="sng" w="9525">
            <a:solidFill>
              <a:schemeClr val="dk2"/>
            </a:solidFill>
            <a:prstDash val="solid"/>
            <a:round/>
            <a:headEnd len="med" w="med" type="none"/>
            <a:tailEnd len="med" w="med" type="none"/>
          </a:ln>
        </p:spPr>
      </p:cxnSp>
      <p:sp>
        <p:nvSpPr>
          <p:cNvPr id="290" name="Google Shape;290;p37"/>
          <p:cNvSpPr txBox="1"/>
          <p:nvPr/>
        </p:nvSpPr>
        <p:spPr>
          <a:xfrm>
            <a:off x="5861450" y="2871800"/>
            <a:ext cx="22824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Population getting recovered</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(To R)</a:t>
            </a:r>
            <a:endParaRPr sz="2000">
              <a:latin typeface="Calibri"/>
              <a:ea typeface="Calibri"/>
              <a:cs typeface="Calibri"/>
              <a:sym typeface="Calibri"/>
            </a:endParaRPr>
          </a:p>
        </p:txBody>
      </p:sp>
      <p:cxnSp>
        <p:nvCxnSpPr>
          <p:cNvPr id="291" name="Google Shape;291;p37"/>
          <p:cNvCxnSpPr>
            <a:stCxn id="285" idx="2"/>
            <a:endCxn id="290" idx="0"/>
          </p:cNvCxnSpPr>
          <p:nvPr/>
        </p:nvCxnSpPr>
        <p:spPr>
          <a:xfrm>
            <a:off x="6398400" y="1953800"/>
            <a:ext cx="604200" cy="918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nvSpPr>
        <p:spPr>
          <a:xfrm>
            <a:off x="522900" y="217825"/>
            <a:ext cx="35838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Team LMU MSBA</a:t>
            </a:r>
            <a:endParaRPr b="1" sz="3000"/>
          </a:p>
        </p:txBody>
      </p:sp>
      <p:sp>
        <p:nvSpPr>
          <p:cNvPr id="127" name="Google Shape;127;p20"/>
          <p:cNvSpPr txBox="1"/>
          <p:nvPr/>
        </p:nvSpPr>
        <p:spPr>
          <a:xfrm>
            <a:off x="304950" y="1071575"/>
            <a:ext cx="4266900" cy="28221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Loyola Marymount University</a:t>
            </a:r>
            <a:endParaRPr sz="2200"/>
          </a:p>
          <a:p>
            <a:pPr indent="-368300" lvl="1" marL="914400" rtl="0" algn="l">
              <a:spcBef>
                <a:spcPts val="0"/>
              </a:spcBef>
              <a:spcAft>
                <a:spcPts val="0"/>
              </a:spcAft>
              <a:buSzPts val="2200"/>
              <a:buChar char="○"/>
            </a:pPr>
            <a:r>
              <a:rPr lang="en" sz="2200"/>
              <a:t>Master of Business Analytic Program</a:t>
            </a:r>
            <a:endParaRPr sz="2200"/>
          </a:p>
          <a:p>
            <a:pPr indent="0" lvl="0" marL="457200" rtl="0" algn="l">
              <a:spcBef>
                <a:spcPts val="0"/>
              </a:spcBef>
              <a:spcAft>
                <a:spcPts val="0"/>
              </a:spcAft>
              <a:buNone/>
            </a:pPr>
            <a:r>
              <a:t/>
            </a:r>
            <a:endParaRPr sz="2200"/>
          </a:p>
          <a:p>
            <a:pPr indent="-368300" lvl="0" marL="457200" rtl="0" algn="l">
              <a:spcBef>
                <a:spcPts val="0"/>
              </a:spcBef>
              <a:spcAft>
                <a:spcPts val="0"/>
              </a:spcAft>
              <a:buSzPts val="2200"/>
              <a:buChar char="●"/>
            </a:pPr>
            <a:r>
              <a:rPr lang="en" sz="2200"/>
              <a:t>Completed RMDS’s data science competition twice</a:t>
            </a:r>
            <a:endParaRPr sz="2200"/>
          </a:p>
        </p:txBody>
      </p:sp>
      <p:pic>
        <p:nvPicPr>
          <p:cNvPr id="128" name="Google Shape;128;p20"/>
          <p:cNvPicPr preferRelativeResize="0"/>
          <p:nvPr/>
        </p:nvPicPr>
        <p:blipFill>
          <a:blip r:embed="rId3">
            <a:alphaModFix/>
          </a:blip>
          <a:stretch>
            <a:fillRect/>
          </a:stretch>
        </p:blipFill>
        <p:spPr>
          <a:xfrm>
            <a:off x="4483675" y="938887"/>
            <a:ext cx="4542901" cy="2954875"/>
          </a:xfrm>
          <a:prstGeom prst="rect">
            <a:avLst/>
          </a:prstGeom>
          <a:noFill/>
          <a:ln>
            <a:noFill/>
          </a:ln>
        </p:spPr>
      </p:pic>
      <p:pic>
        <p:nvPicPr>
          <p:cNvPr id="129" name="Google Shape;129;p20"/>
          <p:cNvPicPr preferRelativeResize="0"/>
          <p:nvPr/>
        </p:nvPicPr>
        <p:blipFill>
          <a:blip r:embed="rId4">
            <a:alphaModFix/>
          </a:blip>
          <a:stretch>
            <a:fillRect/>
          </a:stretch>
        </p:blipFill>
        <p:spPr>
          <a:xfrm>
            <a:off x="6772000" y="3880100"/>
            <a:ext cx="2371999" cy="1186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8"/>
          <p:cNvPicPr preferRelativeResize="0"/>
          <p:nvPr/>
        </p:nvPicPr>
        <p:blipFill>
          <a:blip r:embed="rId3">
            <a:alphaModFix/>
          </a:blip>
          <a:stretch>
            <a:fillRect/>
          </a:stretch>
        </p:blipFill>
        <p:spPr>
          <a:xfrm>
            <a:off x="913225" y="1176325"/>
            <a:ext cx="5400675" cy="838200"/>
          </a:xfrm>
          <a:prstGeom prst="rect">
            <a:avLst/>
          </a:prstGeom>
          <a:noFill/>
          <a:ln>
            <a:noFill/>
          </a:ln>
        </p:spPr>
      </p:pic>
      <p:sp>
        <p:nvSpPr>
          <p:cNvPr id="297" name="Google Shape;297;p38"/>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Removed Formula</a:t>
            </a:r>
            <a:endParaRPr b="1"/>
          </a:p>
        </p:txBody>
      </p:sp>
      <p:sp>
        <p:nvSpPr>
          <p:cNvPr id="298" name="Google Shape;298;p38"/>
          <p:cNvSpPr txBox="1"/>
          <p:nvPr/>
        </p:nvSpPr>
        <p:spPr>
          <a:xfrm>
            <a:off x="892375" y="3086125"/>
            <a:ext cx="14013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Change in I in time t</a:t>
            </a:r>
            <a:endParaRPr sz="2000">
              <a:latin typeface="Calibri"/>
              <a:ea typeface="Calibri"/>
              <a:cs typeface="Calibri"/>
              <a:sym typeface="Calibri"/>
            </a:endParaRPr>
          </a:p>
        </p:txBody>
      </p:sp>
      <p:cxnSp>
        <p:nvCxnSpPr>
          <p:cNvPr id="299" name="Google Shape;299;p38"/>
          <p:cNvCxnSpPr>
            <a:stCxn id="298" idx="0"/>
          </p:cNvCxnSpPr>
          <p:nvPr/>
        </p:nvCxnSpPr>
        <p:spPr>
          <a:xfrm flipH="1" rot="10800000">
            <a:off x="1593025" y="1971625"/>
            <a:ext cx="2468100" cy="1114500"/>
          </a:xfrm>
          <a:prstGeom prst="straightConnector1">
            <a:avLst/>
          </a:prstGeom>
          <a:noFill/>
          <a:ln cap="flat" cmpd="sng" w="9525">
            <a:solidFill>
              <a:schemeClr val="dk2"/>
            </a:solidFill>
            <a:prstDash val="solid"/>
            <a:round/>
            <a:headEnd len="med" w="med" type="none"/>
            <a:tailEnd len="med" w="med" type="none"/>
          </a:ln>
        </p:spPr>
      </p:cxnSp>
      <p:sp>
        <p:nvSpPr>
          <p:cNvPr id="300" name="Google Shape;300;p38"/>
          <p:cNvSpPr txBox="1"/>
          <p:nvPr/>
        </p:nvSpPr>
        <p:spPr>
          <a:xfrm>
            <a:off x="5969225" y="3086125"/>
            <a:ext cx="2282400" cy="8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Population getting recovered</a:t>
            </a:r>
            <a:endParaRPr sz="2000">
              <a:latin typeface="Calibri"/>
              <a:ea typeface="Calibri"/>
              <a:cs typeface="Calibri"/>
              <a:sym typeface="Calibri"/>
            </a:endParaRPr>
          </a:p>
          <a:p>
            <a:pPr indent="0" lvl="0" marL="0" rtl="0" algn="l">
              <a:spcBef>
                <a:spcPts val="0"/>
              </a:spcBef>
              <a:spcAft>
                <a:spcPts val="0"/>
              </a:spcAft>
              <a:buNone/>
            </a:pPr>
            <a:r>
              <a:rPr lang="en" sz="2000">
                <a:latin typeface="Calibri"/>
                <a:ea typeface="Calibri"/>
                <a:cs typeface="Calibri"/>
                <a:sym typeface="Calibri"/>
              </a:rPr>
              <a:t>(From I)</a:t>
            </a:r>
            <a:endParaRPr sz="2000">
              <a:latin typeface="Calibri"/>
              <a:ea typeface="Calibri"/>
              <a:cs typeface="Calibri"/>
              <a:sym typeface="Calibri"/>
            </a:endParaRPr>
          </a:p>
        </p:txBody>
      </p:sp>
      <p:cxnSp>
        <p:nvCxnSpPr>
          <p:cNvPr id="301" name="Google Shape;301;p38"/>
          <p:cNvCxnSpPr>
            <a:endCxn id="300" idx="0"/>
          </p:cNvCxnSpPr>
          <p:nvPr/>
        </p:nvCxnSpPr>
        <p:spPr>
          <a:xfrm>
            <a:off x="5550725" y="2057425"/>
            <a:ext cx="1559700" cy="10287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8"/>
          <p:cNvSpPr/>
          <p:nvPr/>
        </p:nvSpPr>
        <p:spPr>
          <a:xfrm>
            <a:off x="4760125" y="1518025"/>
            <a:ext cx="1476300" cy="453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nvSpPr>
        <p:spPr>
          <a:xfrm>
            <a:off x="830350" y="611675"/>
            <a:ext cx="3627300" cy="370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6300">
                <a:latin typeface="Times New Roman"/>
                <a:ea typeface="Times New Roman"/>
                <a:cs typeface="Times New Roman"/>
                <a:sym typeface="Times New Roman"/>
              </a:rPr>
              <a:t>S</a:t>
            </a:r>
            <a:r>
              <a:rPr lang="en" sz="2500">
                <a:solidFill>
                  <a:schemeClr val="dk1"/>
                </a:solidFill>
                <a:latin typeface="Times New Roman"/>
                <a:ea typeface="Times New Roman"/>
                <a:cs typeface="Times New Roman"/>
                <a:sym typeface="Times New Roman"/>
              </a:rPr>
              <a:t>usceptible</a:t>
            </a:r>
            <a:endParaRPr sz="76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300">
                <a:latin typeface="Times New Roman"/>
                <a:ea typeface="Times New Roman"/>
                <a:cs typeface="Times New Roman"/>
                <a:sym typeface="Times New Roman"/>
              </a:rPr>
              <a:t>E</a:t>
            </a:r>
            <a:r>
              <a:rPr lang="en" sz="2500">
                <a:solidFill>
                  <a:schemeClr val="dk1"/>
                </a:solidFill>
                <a:latin typeface="Times New Roman"/>
                <a:ea typeface="Times New Roman"/>
                <a:cs typeface="Times New Roman"/>
                <a:sym typeface="Times New Roman"/>
              </a:rPr>
              <a:t>xposed</a:t>
            </a:r>
            <a:endParaRPr sz="25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300">
                <a:latin typeface="Times New Roman"/>
                <a:ea typeface="Times New Roman"/>
                <a:cs typeface="Times New Roman"/>
                <a:sym typeface="Times New Roman"/>
              </a:rPr>
              <a:t>I</a:t>
            </a:r>
            <a:r>
              <a:rPr lang="en" sz="2500">
                <a:solidFill>
                  <a:schemeClr val="dk1"/>
                </a:solidFill>
                <a:latin typeface="Times New Roman"/>
                <a:ea typeface="Times New Roman"/>
                <a:cs typeface="Times New Roman"/>
                <a:sym typeface="Times New Roman"/>
              </a:rPr>
              <a:t>nfectious</a:t>
            </a:r>
            <a:endParaRPr sz="25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6300">
                <a:latin typeface="Times New Roman"/>
                <a:ea typeface="Times New Roman"/>
                <a:cs typeface="Times New Roman"/>
                <a:sym typeface="Times New Roman"/>
              </a:rPr>
              <a:t>R</a:t>
            </a:r>
            <a:r>
              <a:rPr lang="en" sz="2500">
                <a:solidFill>
                  <a:schemeClr val="dk1"/>
                </a:solidFill>
                <a:latin typeface="Times New Roman"/>
                <a:ea typeface="Times New Roman"/>
                <a:cs typeface="Times New Roman"/>
                <a:sym typeface="Times New Roman"/>
              </a:rPr>
              <a:t>emoved</a:t>
            </a:r>
            <a:endParaRPr sz="2500">
              <a:latin typeface="Times New Roman"/>
              <a:ea typeface="Times New Roman"/>
              <a:cs typeface="Times New Roman"/>
              <a:sym typeface="Times New Roman"/>
            </a:endParaRPr>
          </a:p>
        </p:txBody>
      </p:sp>
      <p:sp>
        <p:nvSpPr>
          <p:cNvPr id="308" name="Google Shape;308;p39"/>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Recap</a:t>
            </a:r>
            <a:endParaRPr b="1"/>
          </a:p>
        </p:txBody>
      </p:sp>
      <p:sp>
        <p:nvSpPr>
          <p:cNvPr id="309" name="Google Shape;309;p39"/>
          <p:cNvSpPr txBox="1"/>
          <p:nvPr/>
        </p:nvSpPr>
        <p:spPr>
          <a:xfrm>
            <a:off x="3507900" y="1029200"/>
            <a:ext cx="4975800" cy="35709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 </a:t>
            </a:r>
            <a:r>
              <a:rPr lang="en" sz="2400">
                <a:solidFill>
                  <a:schemeClr val="dk1"/>
                </a:solidFill>
                <a:highlight>
                  <a:srgbClr val="FFFFFE"/>
                </a:highlight>
                <a:latin typeface="Times New Roman"/>
                <a:ea typeface="Times New Roman"/>
                <a:cs typeface="Times New Roman"/>
                <a:sym typeface="Times New Roman"/>
              </a:rPr>
              <a:t>   dS/dt = -</a:t>
            </a:r>
            <a:r>
              <a:rPr lang="en" sz="2400">
                <a:solidFill>
                  <a:schemeClr val="dk1"/>
                </a:solidFill>
                <a:highlight>
                  <a:srgbClr val="FFFFFE"/>
                </a:highlight>
                <a:latin typeface="Times New Roman"/>
                <a:ea typeface="Times New Roman"/>
                <a:cs typeface="Times New Roman"/>
                <a:sym typeface="Times New Roman"/>
              </a:rPr>
              <a:t>beta</a:t>
            </a:r>
            <a:r>
              <a:rPr lang="en" sz="2400">
                <a:solidFill>
                  <a:schemeClr val="dk1"/>
                </a:solidFill>
                <a:highlight>
                  <a:srgbClr val="FFFFFE"/>
                </a:highlight>
                <a:latin typeface="Times New Roman"/>
                <a:ea typeface="Times New Roman"/>
                <a:cs typeface="Times New Roman"/>
                <a:sym typeface="Times New Roman"/>
              </a:rPr>
              <a:t> * I * S / N</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2400">
                <a:solidFill>
                  <a:schemeClr val="dk1"/>
                </a:solidFill>
                <a:highlight>
                  <a:srgbClr val="FFFFFE"/>
                </a:highlight>
                <a:latin typeface="Times New Roman"/>
                <a:ea typeface="Times New Roman"/>
                <a:cs typeface="Times New Roman"/>
                <a:sym typeface="Times New Roman"/>
              </a:rPr>
              <a:t>    dE/dt = </a:t>
            </a:r>
            <a:r>
              <a:rPr lang="en" sz="2400">
                <a:solidFill>
                  <a:schemeClr val="dk1"/>
                </a:solidFill>
                <a:highlight>
                  <a:srgbClr val="FFFFFE"/>
                </a:highlight>
                <a:latin typeface="Times New Roman"/>
                <a:ea typeface="Times New Roman"/>
                <a:cs typeface="Times New Roman"/>
                <a:sym typeface="Times New Roman"/>
              </a:rPr>
              <a:t>beta</a:t>
            </a:r>
            <a:r>
              <a:rPr lang="en" sz="2400">
                <a:solidFill>
                  <a:schemeClr val="dk1"/>
                </a:solidFill>
                <a:highlight>
                  <a:srgbClr val="FFFFFE"/>
                </a:highlight>
                <a:latin typeface="Times New Roman"/>
                <a:ea typeface="Times New Roman"/>
                <a:cs typeface="Times New Roman"/>
                <a:sym typeface="Times New Roman"/>
              </a:rPr>
              <a:t> * I * S / N - </a:t>
            </a:r>
            <a:r>
              <a:rPr lang="en" sz="2400">
                <a:solidFill>
                  <a:schemeClr val="dk1"/>
                </a:solidFill>
                <a:highlight>
                  <a:srgbClr val="FFFFFE"/>
                </a:highlight>
                <a:latin typeface="Times New Roman"/>
                <a:ea typeface="Times New Roman"/>
                <a:cs typeface="Times New Roman"/>
                <a:sym typeface="Times New Roman"/>
              </a:rPr>
              <a:t>delta</a:t>
            </a:r>
            <a:r>
              <a:rPr lang="en" sz="2400">
                <a:solidFill>
                  <a:schemeClr val="dk1"/>
                </a:solidFill>
                <a:highlight>
                  <a:srgbClr val="FFFFFE"/>
                </a:highlight>
                <a:latin typeface="Times New Roman"/>
                <a:ea typeface="Times New Roman"/>
                <a:cs typeface="Times New Roman"/>
                <a:sym typeface="Times New Roman"/>
              </a:rPr>
              <a:t> * E</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2400">
                <a:solidFill>
                  <a:schemeClr val="dk1"/>
                </a:solidFill>
                <a:highlight>
                  <a:srgbClr val="FFFFFE"/>
                </a:highlight>
                <a:latin typeface="Times New Roman"/>
                <a:ea typeface="Times New Roman"/>
                <a:cs typeface="Times New Roman"/>
                <a:sym typeface="Times New Roman"/>
              </a:rPr>
              <a:t>    dI/dt = </a:t>
            </a:r>
            <a:r>
              <a:rPr lang="en" sz="2400">
                <a:solidFill>
                  <a:schemeClr val="dk1"/>
                </a:solidFill>
                <a:highlight>
                  <a:srgbClr val="FFFFFE"/>
                </a:highlight>
                <a:latin typeface="Times New Roman"/>
                <a:ea typeface="Times New Roman"/>
                <a:cs typeface="Times New Roman"/>
                <a:sym typeface="Times New Roman"/>
              </a:rPr>
              <a:t>delta</a:t>
            </a:r>
            <a:r>
              <a:rPr lang="en" sz="2400">
                <a:solidFill>
                  <a:schemeClr val="dk1"/>
                </a:solidFill>
                <a:highlight>
                  <a:srgbClr val="FFFFFE"/>
                </a:highlight>
                <a:latin typeface="Times New Roman"/>
                <a:ea typeface="Times New Roman"/>
                <a:cs typeface="Times New Roman"/>
                <a:sym typeface="Times New Roman"/>
              </a:rPr>
              <a:t> * E - </a:t>
            </a:r>
            <a:r>
              <a:rPr lang="en" sz="2400">
                <a:solidFill>
                  <a:schemeClr val="dk1"/>
                </a:solidFill>
                <a:highlight>
                  <a:srgbClr val="FFFFFE"/>
                </a:highlight>
                <a:latin typeface="Times New Roman"/>
                <a:ea typeface="Times New Roman"/>
                <a:cs typeface="Times New Roman"/>
                <a:sym typeface="Times New Roman"/>
              </a:rPr>
              <a:t>gamma</a:t>
            </a:r>
            <a:r>
              <a:rPr lang="en" sz="2400">
                <a:solidFill>
                  <a:schemeClr val="dk1"/>
                </a:solidFill>
                <a:highlight>
                  <a:srgbClr val="FFFFFE"/>
                </a:highlight>
                <a:latin typeface="Times New Roman"/>
                <a:ea typeface="Times New Roman"/>
                <a:cs typeface="Times New Roman"/>
                <a:sym typeface="Times New Roman"/>
              </a:rPr>
              <a:t> * I</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t/>
            </a:r>
            <a:endParaRPr sz="2400">
              <a:solidFill>
                <a:schemeClr val="dk1"/>
              </a:solidFill>
              <a:highlight>
                <a:srgbClr val="FFFFFE"/>
              </a:highlight>
              <a:latin typeface="Times New Roman"/>
              <a:ea typeface="Times New Roman"/>
              <a:cs typeface="Times New Roman"/>
              <a:sym typeface="Times New Roman"/>
            </a:endParaRPr>
          </a:p>
          <a:p>
            <a:pPr indent="0" lvl="0" marL="0" rtl="0" algn="l">
              <a:lnSpc>
                <a:spcPct val="135714"/>
              </a:lnSpc>
              <a:spcBef>
                <a:spcPts val="0"/>
              </a:spcBef>
              <a:spcAft>
                <a:spcPts val="0"/>
              </a:spcAft>
              <a:buNone/>
            </a:pPr>
            <a:r>
              <a:rPr lang="en" sz="2400">
                <a:solidFill>
                  <a:schemeClr val="dk1"/>
                </a:solidFill>
                <a:highlight>
                  <a:srgbClr val="FFFFFE"/>
                </a:highlight>
                <a:latin typeface="Times New Roman"/>
                <a:ea typeface="Times New Roman"/>
                <a:cs typeface="Times New Roman"/>
                <a:sym typeface="Times New Roman"/>
              </a:rPr>
              <a:t>    dR/dt = </a:t>
            </a:r>
            <a:r>
              <a:rPr lang="en" sz="2400">
                <a:solidFill>
                  <a:schemeClr val="dk1"/>
                </a:solidFill>
                <a:highlight>
                  <a:srgbClr val="FFFFFE"/>
                </a:highlight>
                <a:latin typeface="Times New Roman"/>
                <a:ea typeface="Times New Roman"/>
                <a:cs typeface="Times New Roman"/>
                <a:sym typeface="Times New Roman"/>
              </a:rPr>
              <a:t>gamma</a:t>
            </a:r>
            <a:r>
              <a:rPr lang="en" sz="2400">
                <a:solidFill>
                  <a:schemeClr val="dk1"/>
                </a:solidFill>
                <a:highlight>
                  <a:srgbClr val="FFFFFE"/>
                </a:highlight>
                <a:latin typeface="Times New Roman"/>
                <a:ea typeface="Times New Roman"/>
                <a:cs typeface="Times New Roman"/>
                <a:sym typeface="Times New Roman"/>
              </a:rPr>
              <a:t> * I</a:t>
            </a:r>
            <a:endParaRPr sz="2400">
              <a:solidFill>
                <a:schemeClr val="dk1"/>
              </a:solidFill>
              <a:highlight>
                <a:srgbClr val="FFFFFE"/>
              </a:highlight>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It is coding time!</a:t>
            </a:r>
            <a:endParaRPr b="1"/>
          </a:p>
        </p:txBody>
      </p:sp>
      <p:sp>
        <p:nvSpPr>
          <p:cNvPr id="315" name="Google Shape;315;p40"/>
          <p:cNvSpPr txBox="1"/>
          <p:nvPr/>
        </p:nvSpPr>
        <p:spPr>
          <a:xfrm>
            <a:off x="1264450" y="3621075"/>
            <a:ext cx="58722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 Link:</a:t>
            </a:r>
            <a:endParaRPr/>
          </a:p>
          <a:p>
            <a:pPr indent="0" lvl="0" marL="0" rtl="0" algn="l">
              <a:spcBef>
                <a:spcPts val="0"/>
              </a:spcBef>
              <a:spcAft>
                <a:spcPts val="0"/>
              </a:spcAft>
              <a:buNone/>
            </a:pPr>
            <a:r>
              <a:rPr lang="en">
                <a:solidFill>
                  <a:schemeClr val="dk1"/>
                </a:solidFill>
              </a:rPr>
              <a:t>https://github.com/qazwer564/Public-files/blob/main/SEIR_workshop.ipynb</a:t>
            </a:r>
            <a:endParaRPr/>
          </a:p>
        </p:txBody>
      </p:sp>
      <p:sp>
        <p:nvSpPr>
          <p:cNvPr id="316" name="Google Shape;316;p40"/>
          <p:cNvSpPr txBox="1"/>
          <p:nvPr/>
        </p:nvSpPr>
        <p:spPr>
          <a:xfrm>
            <a:off x="1264450" y="1050125"/>
            <a:ext cx="6361200" cy="2232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Download and save </a:t>
            </a:r>
            <a:r>
              <a:rPr lang="en" sz="2000">
                <a:latin typeface="Times New Roman"/>
                <a:ea typeface="Times New Roman"/>
                <a:cs typeface="Times New Roman"/>
                <a:sym typeface="Times New Roman"/>
              </a:rPr>
              <a:t>as</a:t>
            </a:r>
            <a:r>
              <a:rPr lang="en" sz="2000">
                <a:latin typeface="Times New Roman"/>
                <a:ea typeface="Times New Roman"/>
                <a:cs typeface="Times New Roman"/>
                <a:sym typeface="Times New Roman"/>
              </a:rPr>
              <a:t> ipynb file</a:t>
            </a:r>
            <a:endParaRPr sz="2000">
              <a:latin typeface="Times New Roman"/>
              <a:ea typeface="Times New Roman"/>
              <a:cs typeface="Times New Roman"/>
              <a:sym typeface="Times New Roman"/>
            </a:endParaRPr>
          </a:p>
          <a:p>
            <a:pPr indent="0" lvl="0" marL="457200" rtl="0" algn="l">
              <a:spcBef>
                <a:spcPts val="0"/>
              </a:spcBef>
              <a:spcAft>
                <a:spcPts val="0"/>
              </a:spcAft>
              <a:buNone/>
            </a:pPr>
            <a:r>
              <a:t/>
            </a:r>
            <a:endParaRPr sz="2000">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Highly suggested using colab by only visiting the website</a:t>
            </a:r>
            <a:endParaRPr sz="20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You may need to set up an account</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nvSpPr>
        <p:spPr>
          <a:xfrm>
            <a:off x="7800975" y="3268275"/>
            <a:ext cx="1296600" cy="12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https://gabgoh.github.io/COVID/index.html</a:t>
            </a:r>
            <a:endParaRPr/>
          </a:p>
        </p:txBody>
      </p:sp>
      <p:sp>
        <p:nvSpPr>
          <p:cNvPr id="322" name="Google Shape;322;p41"/>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Times New Roman"/>
                <a:ea typeface="Times New Roman"/>
                <a:cs typeface="Times New Roman"/>
                <a:sym typeface="Times New Roman"/>
              </a:rPr>
              <a:t>Play it yourself!</a:t>
            </a:r>
            <a:endParaRPr b="1">
              <a:latin typeface="Calibri"/>
              <a:ea typeface="Calibri"/>
              <a:cs typeface="Calibri"/>
              <a:sym typeface="Calibri"/>
            </a:endParaRPr>
          </a:p>
        </p:txBody>
      </p:sp>
      <p:pic>
        <p:nvPicPr>
          <p:cNvPr id="323" name="Google Shape;323;p41"/>
          <p:cNvPicPr preferRelativeResize="0"/>
          <p:nvPr/>
        </p:nvPicPr>
        <p:blipFill>
          <a:blip r:embed="rId3">
            <a:alphaModFix/>
          </a:blip>
          <a:stretch>
            <a:fillRect/>
          </a:stretch>
        </p:blipFill>
        <p:spPr>
          <a:xfrm>
            <a:off x="243500" y="0"/>
            <a:ext cx="7474120"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Short term vs Long term</a:t>
            </a:r>
            <a:endParaRPr b="1"/>
          </a:p>
        </p:txBody>
      </p:sp>
      <p:sp>
        <p:nvSpPr>
          <p:cNvPr id="329" name="Google Shape;329;p42"/>
          <p:cNvSpPr txBox="1"/>
          <p:nvPr/>
        </p:nvSpPr>
        <p:spPr>
          <a:xfrm>
            <a:off x="688875" y="965675"/>
            <a:ext cx="7067100" cy="3303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Short term</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Virus diffusion pattern is stable</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Parameters</a:t>
            </a:r>
            <a:r>
              <a:rPr lang="en" sz="2000">
                <a:solidFill>
                  <a:srgbClr val="222222"/>
                </a:solidFill>
                <a:highlight>
                  <a:srgbClr val="FFFFFF"/>
                </a:highlight>
              </a:rPr>
              <a:t> are not changing</a:t>
            </a:r>
            <a:endParaRPr sz="2000">
              <a:solidFill>
                <a:srgbClr val="222222"/>
              </a:solidFill>
              <a:highlight>
                <a:srgbClr val="FFFFFF"/>
              </a:highlight>
            </a:endParaRPr>
          </a:p>
          <a:p>
            <a:pPr indent="0" lvl="0" marL="914400" rtl="0" algn="l">
              <a:lnSpc>
                <a:spcPct val="115000"/>
              </a:lnSpc>
              <a:spcBef>
                <a:spcPts val="0"/>
              </a:spcBef>
              <a:spcAft>
                <a:spcPts val="0"/>
              </a:spcAft>
              <a:buNone/>
            </a:pPr>
            <a:r>
              <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Long term</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Parameters might change</a:t>
            </a:r>
            <a:endParaRPr sz="2000">
              <a:solidFill>
                <a:srgbClr val="222222"/>
              </a:solidFill>
              <a:highlight>
                <a:srgbClr val="FFFFFF"/>
              </a:highlight>
            </a:endParaRPr>
          </a:p>
          <a:p>
            <a:pPr indent="0" lvl="0" marL="0" rtl="0" algn="l">
              <a:lnSpc>
                <a:spcPct val="115000"/>
              </a:lnSpc>
              <a:spcBef>
                <a:spcPts val="0"/>
              </a:spcBef>
              <a:spcAft>
                <a:spcPts val="0"/>
              </a:spcAft>
              <a:buNone/>
            </a:pPr>
            <a:r>
              <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A static model wouldn’t work for long term</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But it could provide clues from variations</a:t>
            </a:r>
            <a:endParaRPr sz="2000">
              <a:solidFill>
                <a:srgbClr val="222222"/>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nvSpPr>
        <p:spPr>
          <a:xfrm>
            <a:off x="935175" y="874175"/>
            <a:ext cx="6414000" cy="3161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A D</a:t>
            </a:r>
            <a:r>
              <a:rPr lang="en" sz="2000">
                <a:solidFill>
                  <a:srgbClr val="222222"/>
                </a:solidFill>
                <a:highlight>
                  <a:srgbClr val="FFFFFF"/>
                </a:highlight>
              </a:rPr>
              <a:t>ynamic model</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Target: Reproduction number (R_0)</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A</a:t>
            </a:r>
            <a:r>
              <a:rPr lang="en" sz="2000">
                <a:solidFill>
                  <a:srgbClr val="222222"/>
                </a:solidFill>
                <a:highlight>
                  <a:srgbClr val="FFFFFF"/>
                </a:highlight>
              </a:rPr>
              <a:t>verage number of people infected from one other person</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R_0 = Beta / Gamma</a:t>
            </a:r>
            <a:endParaRPr sz="2000">
              <a:solidFill>
                <a:srgbClr val="222222"/>
              </a:solidFill>
              <a:highlight>
                <a:srgbClr val="FFFFFF"/>
              </a:highlight>
            </a:endParaRPr>
          </a:p>
          <a:p>
            <a:pPr indent="0" lvl="0" marL="0" rtl="0" algn="l">
              <a:lnSpc>
                <a:spcPct val="115000"/>
              </a:lnSpc>
              <a:spcBef>
                <a:spcPts val="0"/>
              </a:spcBef>
              <a:spcAft>
                <a:spcPts val="0"/>
              </a:spcAft>
              <a:buNone/>
            </a:pPr>
            <a:r>
              <a:t/>
            </a:r>
            <a:endParaRPr sz="2000">
              <a:solidFill>
                <a:schemeClr val="dk1"/>
              </a:solidFill>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See the attached R file for the implementation</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a:solidFill>
                  <a:schemeClr val="dk1"/>
                </a:solidFill>
              </a:rPr>
              <a:t>https://github.com/qazwer564/Public-files/blob/main/SEIR_workshop/LA%20County%20Covid19%20Prediction.R</a:t>
            </a:r>
            <a:endParaRPr sz="2000">
              <a:solidFill>
                <a:srgbClr val="222222"/>
              </a:solidFill>
              <a:highlight>
                <a:srgbClr val="FFFFFF"/>
              </a:highlight>
            </a:endParaRPr>
          </a:p>
        </p:txBody>
      </p:sp>
      <p:sp>
        <p:nvSpPr>
          <p:cNvPr id="335" name="Google Shape;335;p43"/>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Solution</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4"/>
          <p:cNvPicPr preferRelativeResize="0"/>
          <p:nvPr/>
        </p:nvPicPr>
        <p:blipFill>
          <a:blip r:embed="rId3">
            <a:alphaModFix/>
          </a:blip>
          <a:stretch>
            <a:fillRect/>
          </a:stretch>
        </p:blipFill>
        <p:spPr>
          <a:xfrm>
            <a:off x="0" y="810775"/>
            <a:ext cx="6759299" cy="3521951"/>
          </a:xfrm>
          <a:prstGeom prst="rect">
            <a:avLst/>
          </a:prstGeom>
          <a:noFill/>
          <a:ln>
            <a:noFill/>
          </a:ln>
        </p:spPr>
      </p:pic>
      <p:sp>
        <p:nvSpPr>
          <p:cNvPr id="341" name="Google Shape;341;p44"/>
          <p:cNvSpPr txBox="1"/>
          <p:nvPr/>
        </p:nvSpPr>
        <p:spPr>
          <a:xfrm>
            <a:off x="6665125" y="1575200"/>
            <a:ext cx="2421600" cy="173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Calibri"/>
                <a:ea typeface="Calibri"/>
                <a:cs typeface="Calibri"/>
                <a:sym typeface="Calibri"/>
              </a:rPr>
              <a:t>Blue: Actual Deaths</a:t>
            </a:r>
            <a:endParaRPr sz="2000">
              <a:latin typeface="Calibri"/>
              <a:ea typeface="Calibri"/>
              <a:cs typeface="Calibri"/>
              <a:sym typeface="Calibri"/>
            </a:endParaRPr>
          </a:p>
          <a:p>
            <a:pPr indent="0" lvl="0" marL="0" rtl="0" algn="l">
              <a:lnSpc>
                <a:spcPct val="150000"/>
              </a:lnSpc>
              <a:spcBef>
                <a:spcPts val="0"/>
              </a:spcBef>
              <a:spcAft>
                <a:spcPts val="0"/>
              </a:spcAft>
              <a:buNone/>
            </a:pPr>
            <a:r>
              <a:rPr lang="en" sz="2000">
                <a:latin typeface="Calibri"/>
                <a:ea typeface="Calibri"/>
                <a:cs typeface="Calibri"/>
                <a:sym typeface="Calibri"/>
              </a:rPr>
              <a:t>Gray: Predictions</a:t>
            </a:r>
            <a:endParaRPr sz="2000">
              <a:latin typeface="Calibri"/>
              <a:ea typeface="Calibri"/>
              <a:cs typeface="Calibri"/>
              <a:sym typeface="Calibri"/>
            </a:endParaRPr>
          </a:p>
          <a:p>
            <a:pPr indent="0" lvl="0" marL="0" rtl="0" algn="l">
              <a:lnSpc>
                <a:spcPct val="150000"/>
              </a:lnSpc>
              <a:spcBef>
                <a:spcPts val="0"/>
              </a:spcBef>
              <a:spcAft>
                <a:spcPts val="0"/>
              </a:spcAft>
              <a:buNone/>
            </a:pPr>
            <a:r>
              <a:rPr lang="en" sz="2000">
                <a:latin typeface="Calibri"/>
                <a:ea typeface="Calibri"/>
                <a:cs typeface="Calibri"/>
                <a:sym typeface="Calibri"/>
              </a:rPr>
              <a:t>Orange: Base model</a:t>
            </a:r>
            <a:endParaRPr sz="2000">
              <a:latin typeface="Calibri"/>
              <a:ea typeface="Calibri"/>
              <a:cs typeface="Calibri"/>
              <a:sym typeface="Calibri"/>
            </a:endParaRPr>
          </a:p>
        </p:txBody>
      </p:sp>
      <p:sp>
        <p:nvSpPr>
          <p:cNvPr id="342" name="Google Shape;342;p44"/>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Death cases</a:t>
            </a:r>
            <a:endParaRPr b="1"/>
          </a:p>
        </p:txBody>
      </p:sp>
      <p:sp>
        <p:nvSpPr>
          <p:cNvPr id="343" name="Google Shape;343;p44"/>
          <p:cNvSpPr txBox="1"/>
          <p:nvPr/>
        </p:nvSpPr>
        <p:spPr>
          <a:xfrm>
            <a:off x="4340500" y="2917350"/>
            <a:ext cx="1026600" cy="43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Training Set</a:t>
            </a:r>
            <a:endParaRPr>
              <a:latin typeface="Calibri"/>
              <a:ea typeface="Calibri"/>
              <a:cs typeface="Calibri"/>
              <a:sym typeface="Calibri"/>
            </a:endParaRPr>
          </a:p>
        </p:txBody>
      </p:sp>
      <p:sp>
        <p:nvSpPr>
          <p:cNvPr id="344" name="Google Shape;344;p44"/>
          <p:cNvSpPr txBox="1"/>
          <p:nvPr/>
        </p:nvSpPr>
        <p:spPr>
          <a:xfrm>
            <a:off x="5367100" y="3354450"/>
            <a:ext cx="1026600" cy="53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Validation</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Set</a:t>
            </a:r>
            <a:endParaRPr>
              <a:latin typeface="Calibri"/>
              <a:ea typeface="Calibri"/>
              <a:cs typeface="Calibri"/>
              <a:sym typeface="Calibri"/>
            </a:endParaRPr>
          </a:p>
        </p:txBody>
      </p:sp>
      <p:sp>
        <p:nvSpPr>
          <p:cNvPr id="345" name="Google Shape;345;p44"/>
          <p:cNvSpPr txBox="1"/>
          <p:nvPr/>
        </p:nvSpPr>
        <p:spPr>
          <a:xfrm>
            <a:off x="6393700" y="3890250"/>
            <a:ext cx="1026600" cy="43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Test </a:t>
            </a:r>
            <a:r>
              <a:rPr lang="en">
                <a:latin typeface="Calibri"/>
                <a:ea typeface="Calibri"/>
                <a:cs typeface="Calibri"/>
                <a:sym typeface="Calibri"/>
              </a:rPr>
              <a:t>Set</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5"/>
          <p:cNvPicPr preferRelativeResize="0"/>
          <p:nvPr/>
        </p:nvPicPr>
        <p:blipFill>
          <a:blip r:embed="rId3">
            <a:alphaModFix/>
          </a:blip>
          <a:stretch>
            <a:fillRect/>
          </a:stretch>
        </p:blipFill>
        <p:spPr>
          <a:xfrm>
            <a:off x="0" y="769344"/>
            <a:ext cx="6858175" cy="3581231"/>
          </a:xfrm>
          <a:prstGeom prst="rect">
            <a:avLst/>
          </a:prstGeom>
          <a:noFill/>
          <a:ln>
            <a:noFill/>
          </a:ln>
        </p:spPr>
      </p:pic>
      <p:sp>
        <p:nvSpPr>
          <p:cNvPr id="351" name="Google Shape;351;p45"/>
          <p:cNvSpPr txBox="1"/>
          <p:nvPr/>
        </p:nvSpPr>
        <p:spPr>
          <a:xfrm>
            <a:off x="353625" y="160725"/>
            <a:ext cx="5460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Confirmed cases</a:t>
            </a:r>
            <a:endParaRPr b="1"/>
          </a:p>
        </p:txBody>
      </p:sp>
      <p:sp>
        <p:nvSpPr>
          <p:cNvPr id="352" name="Google Shape;352;p45"/>
          <p:cNvSpPr txBox="1"/>
          <p:nvPr/>
        </p:nvSpPr>
        <p:spPr>
          <a:xfrm>
            <a:off x="4381125" y="2805550"/>
            <a:ext cx="1026600" cy="43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Training Set</a:t>
            </a:r>
            <a:endParaRPr>
              <a:latin typeface="Calibri"/>
              <a:ea typeface="Calibri"/>
              <a:cs typeface="Calibri"/>
              <a:sym typeface="Calibri"/>
            </a:endParaRPr>
          </a:p>
        </p:txBody>
      </p:sp>
      <p:sp>
        <p:nvSpPr>
          <p:cNvPr id="353" name="Google Shape;353;p45"/>
          <p:cNvSpPr txBox="1"/>
          <p:nvPr/>
        </p:nvSpPr>
        <p:spPr>
          <a:xfrm>
            <a:off x="5407725" y="3242650"/>
            <a:ext cx="1026600" cy="535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Validation</a:t>
            </a:r>
            <a:endParaRPr>
              <a:latin typeface="Calibri"/>
              <a:ea typeface="Calibri"/>
              <a:cs typeface="Calibri"/>
              <a:sym typeface="Calibri"/>
            </a:endParaRPr>
          </a:p>
          <a:p>
            <a:pPr indent="0" lvl="0" marL="0" rtl="0" algn="ctr">
              <a:spcBef>
                <a:spcPts val="0"/>
              </a:spcBef>
              <a:spcAft>
                <a:spcPts val="0"/>
              </a:spcAft>
              <a:buNone/>
            </a:pPr>
            <a:r>
              <a:rPr lang="en">
                <a:latin typeface="Calibri"/>
                <a:ea typeface="Calibri"/>
                <a:cs typeface="Calibri"/>
                <a:sym typeface="Calibri"/>
              </a:rPr>
              <a:t>Set</a:t>
            </a:r>
            <a:endParaRPr>
              <a:latin typeface="Calibri"/>
              <a:ea typeface="Calibri"/>
              <a:cs typeface="Calibri"/>
              <a:sym typeface="Calibri"/>
            </a:endParaRPr>
          </a:p>
        </p:txBody>
      </p:sp>
      <p:sp>
        <p:nvSpPr>
          <p:cNvPr id="354" name="Google Shape;354;p45"/>
          <p:cNvSpPr txBox="1"/>
          <p:nvPr/>
        </p:nvSpPr>
        <p:spPr>
          <a:xfrm>
            <a:off x="6434325" y="3778450"/>
            <a:ext cx="1026600" cy="43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alibri"/>
                <a:ea typeface="Calibri"/>
                <a:cs typeface="Calibri"/>
                <a:sym typeface="Calibri"/>
              </a:rPr>
              <a:t>Test Set</a:t>
            </a:r>
            <a:endParaRPr>
              <a:latin typeface="Calibri"/>
              <a:ea typeface="Calibri"/>
              <a:cs typeface="Calibri"/>
              <a:sym typeface="Calibri"/>
            </a:endParaRPr>
          </a:p>
        </p:txBody>
      </p:sp>
      <p:sp>
        <p:nvSpPr>
          <p:cNvPr id="355" name="Google Shape;355;p45"/>
          <p:cNvSpPr txBox="1"/>
          <p:nvPr/>
        </p:nvSpPr>
        <p:spPr>
          <a:xfrm>
            <a:off x="6847200" y="1605700"/>
            <a:ext cx="2296800" cy="173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latin typeface="Calibri"/>
                <a:ea typeface="Calibri"/>
                <a:cs typeface="Calibri"/>
                <a:sym typeface="Calibri"/>
              </a:rPr>
              <a:t>Blue: Actual Cases</a:t>
            </a:r>
            <a:endParaRPr sz="2000">
              <a:latin typeface="Calibri"/>
              <a:ea typeface="Calibri"/>
              <a:cs typeface="Calibri"/>
              <a:sym typeface="Calibri"/>
            </a:endParaRPr>
          </a:p>
          <a:p>
            <a:pPr indent="0" lvl="0" marL="0" rtl="0" algn="l">
              <a:lnSpc>
                <a:spcPct val="150000"/>
              </a:lnSpc>
              <a:spcBef>
                <a:spcPts val="0"/>
              </a:spcBef>
              <a:spcAft>
                <a:spcPts val="0"/>
              </a:spcAft>
              <a:buNone/>
            </a:pPr>
            <a:r>
              <a:rPr lang="en" sz="2000">
                <a:latin typeface="Calibri"/>
                <a:ea typeface="Calibri"/>
                <a:cs typeface="Calibri"/>
                <a:sym typeface="Calibri"/>
              </a:rPr>
              <a:t>Gray: Predictions</a:t>
            </a:r>
            <a:endParaRPr sz="2000">
              <a:latin typeface="Calibri"/>
              <a:ea typeface="Calibri"/>
              <a:cs typeface="Calibri"/>
              <a:sym typeface="Calibri"/>
            </a:endParaRPr>
          </a:p>
          <a:p>
            <a:pPr indent="0" lvl="0" marL="0" rtl="0" algn="l">
              <a:lnSpc>
                <a:spcPct val="150000"/>
              </a:lnSpc>
              <a:spcBef>
                <a:spcPts val="0"/>
              </a:spcBef>
              <a:spcAft>
                <a:spcPts val="0"/>
              </a:spcAft>
              <a:buNone/>
            </a:pPr>
            <a:r>
              <a:rPr lang="en" sz="2000">
                <a:latin typeface="Calibri"/>
                <a:ea typeface="Calibri"/>
                <a:cs typeface="Calibri"/>
                <a:sym typeface="Calibri"/>
              </a:rPr>
              <a:t>Orange: Base model</a:t>
            </a:r>
            <a:endParaRPr sz="20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nvSpPr>
        <p:spPr>
          <a:xfrm>
            <a:off x="353625" y="1001250"/>
            <a:ext cx="6342900" cy="3141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T</a:t>
            </a:r>
            <a:r>
              <a:rPr lang="en" sz="2000">
                <a:solidFill>
                  <a:srgbClr val="222222"/>
                </a:solidFill>
                <a:highlight>
                  <a:srgbClr val="FFFFFF"/>
                </a:highlight>
              </a:rPr>
              <a:t>rain models with training set and validation sets</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Define loss function and calculate losses</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Select 10 best performed models</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Get an weighted average result from the results of the 10 models</a:t>
            </a:r>
            <a:endParaRPr sz="2000">
              <a:solidFill>
                <a:srgbClr val="222222"/>
              </a:solidFill>
              <a:highlight>
                <a:srgbClr val="FFFFFF"/>
              </a:highlight>
            </a:endParaRPr>
          </a:p>
          <a:p>
            <a:pPr indent="-355600" lvl="1" marL="9144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Weight is decided by the loss values</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M</a:t>
            </a:r>
            <a:r>
              <a:rPr lang="en" sz="2000">
                <a:solidFill>
                  <a:srgbClr val="222222"/>
                </a:solidFill>
                <a:highlight>
                  <a:srgbClr val="FFFFFF"/>
                </a:highlight>
              </a:rPr>
              <a:t>ake predictions for the future</a:t>
            </a:r>
            <a:endParaRPr sz="2000">
              <a:solidFill>
                <a:srgbClr val="222222"/>
              </a:solidFill>
              <a:highlight>
                <a:srgbClr val="FFFFFF"/>
              </a:highlight>
            </a:endParaRPr>
          </a:p>
          <a:p>
            <a:pPr indent="-355600" lvl="0" marL="457200" rtl="0" algn="l">
              <a:lnSpc>
                <a:spcPct val="115000"/>
              </a:lnSpc>
              <a:spcBef>
                <a:spcPts val="0"/>
              </a:spcBef>
              <a:spcAft>
                <a:spcPts val="0"/>
              </a:spcAft>
              <a:buClr>
                <a:srgbClr val="222222"/>
              </a:buClr>
              <a:buSzPts val="2000"/>
              <a:buChar char="●"/>
            </a:pPr>
            <a:r>
              <a:rPr lang="en" sz="2000">
                <a:solidFill>
                  <a:srgbClr val="222222"/>
                </a:solidFill>
                <a:highlight>
                  <a:srgbClr val="FFFFFF"/>
                </a:highlight>
              </a:rPr>
              <a:t>See files from </a:t>
            </a:r>
            <a:r>
              <a:rPr lang="en">
                <a:solidFill>
                  <a:schemeClr val="dk1"/>
                </a:solidFill>
              </a:rPr>
              <a:t>https://github.com/qazwer564/Public-files/tree/main/SEIR_workshop</a:t>
            </a:r>
            <a:endParaRPr sz="2000">
              <a:solidFill>
                <a:srgbClr val="222222"/>
              </a:solidFill>
              <a:highlight>
                <a:srgbClr val="FFFFFF"/>
              </a:highlight>
            </a:endParaRPr>
          </a:p>
        </p:txBody>
      </p:sp>
      <p:sp>
        <p:nvSpPr>
          <p:cNvPr id="361" name="Google Shape;361;p46"/>
          <p:cNvSpPr txBox="1"/>
          <p:nvPr/>
        </p:nvSpPr>
        <p:spPr>
          <a:xfrm>
            <a:off x="353625" y="160725"/>
            <a:ext cx="5460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Training</a:t>
            </a:r>
            <a:endParaRPr b="1"/>
          </a:p>
        </p:txBody>
      </p:sp>
      <p:pic>
        <p:nvPicPr>
          <p:cNvPr id="362" name="Google Shape;362;p46"/>
          <p:cNvPicPr preferRelativeResize="0"/>
          <p:nvPr/>
        </p:nvPicPr>
        <p:blipFill>
          <a:blip r:embed="rId3">
            <a:alphaModFix/>
          </a:blip>
          <a:stretch>
            <a:fillRect/>
          </a:stretch>
        </p:blipFill>
        <p:spPr>
          <a:xfrm>
            <a:off x="6249472" y="2624050"/>
            <a:ext cx="2852875" cy="2034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p:nvPr/>
        </p:nvSpPr>
        <p:spPr>
          <a:xfrm>
            <a:off x="325275" y="853850"/>
            <a:ext cx="4246800" cy="1433400"/>
          </a:xfrm>
          <a:prstGeom prst="ellipse">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7"/>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Flowchart</a:t>
            </a:r>
            <a:endParaRPr b="1"/>
          </a:p>
        </p:txBody>
      </p:sp>
      <p:sp>
        <p:nvSpPr>
          <p:cNvPr id="369" name="Google Shape;369;p47"/>
          <p:cNvSpPr/>
          <p:nvPr/>
        </p:nvSpPr>
        <p:spPr>
          <a:xfrm>
            <a:off x="644200" y="1200875"/>
            <a:ext cx="1381800" cy="6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0" name="Google Shape;370;p47"/>
          <p:cNvSpPr txBox="1"/>
          <p:nvPr/>
        </p:nvSpPr>
        <p:spPr>
          <a:xfrm>
            <a:off x="913250" y="1213125"/>
            <a:ext cx="1244400" cy="3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SEIR model</a:t>
            </a:r>
            <a:endParaRPr sz="1600"/>
          </a:p>
        </p:txBody>
      </p:sp>
      <p:sp>
        <p:nvSpPr>
          <p:cNvPr id="371" name="Google Shape;371;p47"/>
          <p:cNvSpPr/>
          <p:nvPr/>
        </p:nvSpPr>
        <p:spPr>
          <a:xfrm>
            <a:off x="2939700" y="1200875"/>
            <a:ext cx="1381800" cy="6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2" name="Google Shape;372;p47"/>
          <p:cNvSpPr txBox="1"/>
          <p:nvPr/>
        </p:nvSpPr>
        <p:spPr>
          <a:xfrm>
            <a:off x="2893225" y="1213125"/>
            <a:ext cx="1644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Predicted Total</a:t>
            </a:r>
            <a:endParaRPr sz="1600"/>
          </a:p>
          <a:p>
            <a:pPr indent="0" lvl="0" marL="0" rtl="0" algn="l">
              <a:spcBef>
                <a:spcPts val="0"/>
              </a:spcBef>
              <a:spcAft>
                <a:spcPts val="0"/>
              </a:spcAft>
              <a:buNone/>
            </a:pPr>
            <a:r>
              <a:rPr lang="en" sz="1600"/>
              <a:t>Increments</a:t>
            </a:r>
            <a:endParaRPr sz="1600"/>
          </a:p>
        </p:txBody>
      </p:sp>
      <p:sp>
        <p:nvSpPr>
          <p:cNvPr id="373" name="Google Shape;373;p47"/>
          <p:cNvSpPr/>
          <p:nvPr/>
        </p:nvSpPr>
        <p:spPr>
          <a:xfrm>
            <a:off x="7485500" y="2134325"/>
            <a:ext cx="1381800" cy="6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4" name="Google Shape;374;p47"/>
          <p:cNvSpPr txBox="1"/>
          <p:nvPr/>
        </p:nvSpPr>
        <p:spPr>
          <a:xfrm>
            <a:off x="7631750" y="2180650"/>
            <a:ext cx="10893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Risk Map</a:t>
            </a:r>
            <a:endParaRPr sz="1600"/>
          </a:p>
        </p:txBody>
      </p:sp>
      <p:sp>
        <p:nvSpPr>
          <p:cNvPr id="375" name="Google Shape;375;p47"/>
          <p:cNvSpPr/>
          <p:nvPr/>
        </p:nvSpPr>
        <p:spPr>
          <a:xfrm>
            <a:off x="2939700" y="3067775"/>
            <a:ext cx="1381800" cy="6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6" name="Google Shape;376;p47"/>
          <p:cNvSpPr txBox="1"/>
          <p:nvPr/>
        </p:nvSpPr>
        <p:spPr>
          <a:xfrm>
            <a:off x="3085950" y="3080025"/>
            <a:ext cx="12357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Area specs</a:t>
            </a:r>
            <a:endParaRPr sz="1600"/>
          </a:p>
        </p:txBody>
      </p:sp>
      <p:sp>
        <p:nvSpPr>
          <p:cNvPr id="377" name="Google Shape;377;p47"/>
          <p:cNvSpPr/>
          <p:nvPr/>
        </p:nvSpPr>
        <p:spPr>
          <a:xfrm>
            <a:off x="2282425" y="1349000"/>
            <a:ext cx="532500" cy="399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8" name="Google Shape;378;p47"/>
          <p:cNvSpPr/>
          <p:nvPr/>
        </p:nvSpPr>
        <p:spPr>
          <a:xfrm>
            <a:off x="5240025" y="2134325"/>
            <a:ext cx="1381800" cy="615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79" name="Google Shape;379;p47"/>
          <p:cNvSpPr txBox="1"/>
          <p:nvPr/>
        </p:nvSpPr>
        <p:spPr>
          <a:xfrm>
            <a:off x="5277213" y="2134325"/>
            <a:ext cx="1235700" cy="5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Region distribution</a:t>
            </a:r>
            <a:endParaRPr sz="1600"/>
          </a:p>
        </p:txBody>
      </p:sp>
      <p:sp>
        <p:nvSpPr>
          <p:cNvPr id="380" name="Google Shape;380;p47"/>
          <p:cNvSpPr/>
          <p:nvPr/>
        </p:nvSpPr>
        <p:spPr>
          <a:xfrm>
            <a:off x="6757150" y="2248600"/>
            <a:ext cx="532500" cy="399900"/>
          </a:xfrm>
          <a:prstGeom prst="chevron">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81" name="Google Shape;381;p47"/>
          <p:cNvSpPr/>
          <p:nvPr/>
        </p:nvSpPr>
        <p:spPr>
          <a:xfrm>
            <a:off x="644200" y="3080025"/>
            <a:ext cx="1381800" cy="739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txBox="1"/>
          <p:nvPr/>
        </p:nvSpPr>
        <p:spPr>
          <a:xfrm>
            <a:off x="909425" y="3067775"/>
            <a:ext cx="1244400" cy="6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Periodic</a:t>
            </a:r>
            <a:endParaRPr sz="1600"/>
          </a:p>
          <a:p>
            <a:pPr indent="0" lvl="0" marL="0" rtl="0" algn="l">
              <a:spcBef>
                <a:spcPts val="0"/>
              </a:spcBef>
              <a:spcAft>
                <a:spcPts val="0"/>
              </a:spcAft>
              <a:buNone/>
            </a:pPr>
            <a:r>
              <a:rPr lang="en" sz="1600"/>
              <a:t>Updates</a:t>
            </a:r>
            <a:endParaRPr sz="1600"/>
          </a:p>
        </p:txBody>
      </p:sp>
      <p:sp>
        <p:nvSpPr>
          <p:cNvPr id="383" name="Google Shape;383;p47"/>
          <p:cNvSpPr/>
          <p:nvPr/>
        </p:nvSpPr>
        <p:spPr>
          <a:xfrm>
            <a:off x="4537475" y="1352225"/>
            <a:ext cx="532500" cy="2100000"/>
          </a:xfrm>
          <a:prstGeom prst="chevron">
            <a:avLst>
              <a:gd fmla="val 4757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84" name="Google Shape;384;p47"/>
          <p:cNvSpPr/>
          <p:nvPr/>
        </p:nvSpPr>
        <p:spPr>
          <a:xfrm rot="-5400000">
            <a:off x="858250" y="2287300"/>
            <a:ext cx="953700" cy="321600"/>
          </a:xfrm>
          <a:prstGeom prst="stripedRightArrow">
            <a:avLst>
              <a:gd fmla="val 50000" name="adj1"/>
              <a:gd fmla="val 5000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7"/>
          <p:cNvSpPr/>
          <p:nvPr/>
        </p:nvSpPr>
        <p:spPr>
          <a:xfrm>
            <a:off x="2113103" y="3214775"/>
            <a:ext cx="739500" cy="321300"/>
          </a:xfrm>
          <a:prstGeom prst="stripedRightArrow">
            <a:avLst>
              <a:gd fmla="val 50000" name="adj1"/>
              <a:gd fmla="val 5000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txBox="1"/>
          <p:nvPr/>
        </p:nvSpPr>
        <p:spPr>
          <a:xfrm>
            <a:off x="2968175" y="3852550"/>
            <a:ext cx="3141000" cy="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Mobility Data: Google, Apple</a:t>
            </a:r>
            <a:endParaRPr/>
          </a:p>
          <a:p>
            <a:pPr indent="0" lvl="0" marL="0" rtl="0" algn="l">
              <a:spcBef>
                <a:spcPts val="0"/>
              </a:spcBef>
              <a:spcAft>
                <a:spcPts val="0"/>
              </a:spcAft>
              <a:buNone/>
            </a:pPr>
            <a:r>
              <a:rPr lang="en"/>
              <a:t>Demographic data: Census Bureau</a:t>
            </a:r>
            <a:endParaRPr/>
          </a:p>
          <a:p>
            <a:pPr indent="0" lvl="0" marL="0" rtl="0" algn="l">
              <a:spcBef>
                <a:spcPts val="0"/>
              </a:spcBef>
              <a:spcAft>
                <a:spcPts val="0"/>
              </a:spcAft>
              <a:buNone/>
            </a:pPr>
            <a:r>
              <a:rPr lang="en"/>
              <a:t>Hospital data: CHHS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678650" y="309575"/>
            <a:ext cx="29409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Agenda (time)</a:t>
            </a:r>
            <a:endParaRPr b="1" sz="3000"/>
          </a:p>
        </p:txBody>
      </p:sp>
      <p:sp>
        <p:nvSpPr>
          <p:cNvPr id="135" name="Google Shape;135;p21"/>
          <p:cNvSpPr txBox="1"/>
          <p:nvPr/>
        </p:nvSpPr>
        <p:spPr>
          <a:xfrm>
            <a:off x="821525" y="1083575"/>
            <a:ext cx="8215200" cy="3262200"/>
          </a:xfrm>
          <a:prstGeom prst="rect">
            <a:avLst/>
          </a:prstGeom>
          <a:noFill/>
          <a:ln>
            <a:noFill/>
          </a:ln>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SzPts val="2500"/>
              <a:buAutoNum type="arabicPeriod"/>
            </a:pPr>
            <a:r>
              <a:rPr lang="en" sz="2500"/>
              <a:t>Introduction (5 minutes)</a:t>
            </a:r>
            <a:endParaRPr sz="2500"/>
          </a:p>
          <a:p>
            <a:pPr indent="-387350" lvl="0" marL="457200" rtl="0" algn="l">
              <a:lnSpc>
                <a:spcPct val="115000"/>
              </a:lnSpc>
              <a:spcBef>
                <a:spcPts val="0"/>
              </a:spcBef>
              <a:spcAft>
                <a:spcPts val="0"/>
              </a:spcAft>
              <a:buSzPts val="2500"/>
              <a:buAutoNum type="arabicPeriod"/>
            </a:pPr>
            <a:r>
              <a:rPr lang="en" sz="2500"/>
              <a:t>Predicting COVID-19 (5 minutes)</a:t>
            </a:r>
            <a:endParaRPr sz="2500"/>
          </a:p>
          <a:p>
            <a:pPr indent="-387350" lvl="0" marL="457200" rtl="0" algn="l">
              <a:lnSpc>
                <a:spcPct val="115000"/>
              </a:lnSpc>
              <a:spcBef>
                <a:spcPts val="0"/>
              </a:spcBef>
              <a:spcAft>
                <a:spcPts val="0"/>
              </a:spcAft>
              <a:buSzPts val="2500"/>
              <a:buAutoNum type="arabicPeriod"/>
            </a:pPr>
            <a:r>
              <a:rPr lang="en" sz="2500"/>
              <a:t>SEIR model</a:t>
            </a:r>
            <a:endParaRPr sz="2500"/>
          </a:p>
          <a:p>
            <a:pPr indent="-387350" lvl="1" marL="914400" rtl="0" algn="l">
              <a:lnSpc>
                <a:spcPct val="115000"/>
              </a:lnSpc>
              <a:spcBef>
                <a:spcPts val="0"/>
              </a:spcBef>
              <a:spcAft>
                <a:spcPts val="0"/>
              </a:spcAft>
              <a:buSzPts val="2500"/>
              <a:buAutoNum type="alphaLcPeriod"/>
            </a:pPr>
            <a:r>
              <a:rPr lang="en" sz="2500"/>
              <a:t>Concept </a:t>
            </a:r>
            <a:r>
              <a:rPr lang="en" sz="2500">
                <a:solidFill>
                  <a:schemeClr val="dk1"/>
                </a:solidFill>
              </a:rPr>
              <a:t>(5 minutes)</a:t>
            </a:r>
            <a:endParaRPr sz="2500"/>
          </a:p>
          <a:p>
            <a:pPr indent="-387350" lvl="1" marL="914400" rtl="0" algn="l">
              <a:lnSpc>
                <a:spcPct val="115000"/>
              </a:lnSpc>
              <a:spcBef>
                <a:spcPts val="0"/>
              </a:spcBef>
              <a:spcAft>
                <a:spcPts val="0"/>
              </a:spcAft>
              <a:buSzPts val="2500"/>
              <a:buAutoNum type="alphaLcPeriod"/>
            </a:pPr>
            <a:r>
              <a:rPr lang="en" sz="2500"/>
              <a:t>Model parameters </a:t>
            </a:r>
            <a:r>
              <a:rPr lang="en" sz="2500">
                <a:solidFill>
                  <a:schemeClr val="dk1"/>
                </a:solidFill>
              </a:rPr>
              <a:t>(10 minutes)</a:t>
            </a:r>
            <a:endParaRPr sz="2500"/>
          </a:p>
          <a:p>
            <a:pPr indent="-387350" lvl="0" marL="457200" rtl="0" algn="l">
              <a:lnSpc>
                <a:spcPct val="115000"/>
              </a:lnSpc>
              <a:spcBef>
                <a:spcPts val="0"/>
              </a:spcBef>
              <a:spcAft>
                <a:spcPts val="0"/>
              </a:spcAft>
              <a:buSzPts val="2500"/>
              <a:buAutoNum type="arabicPeriod"/>
            </a:pPr>
            <a:r>
              <a:rPr lang="en" sz="2500">
                <a:solidFill>
                  <a:schemeClr val="dk1"/>
                </a:solidFill>
              </a:rPr>
              <a:t>Building an SEIR model in Python (Google Colab)</a:t>
            </a:r>
            <a:endParaRPr sz="2500">
              <a:solidFill>
                <a:schemeClr val="dk1"/>
              </a:solidFill>
            </a:endParaRPr>
          </a:p>
          <a:p>
            <a:pPr indent="-387350" lvl="0" marL="457200" rtl="0" algn="l">
              <a:lnSpc>
                <a:spcPct val="115000"/>
              </a:lnSpc>
              <a:spcBef>
                <a:spcPts val="0"/>
              </a:spcBef>
              <a:spcAft>
                <a:spcPts val="0"/>
              </a:spcAft>
              <a:buClr>
                <a:schemeClr val="dk1"/>
              </a:buClr>
              <a:buSzPts val="2500"/>
              <a:buAutoNum type="arabicPeriod"/>
            </a:pPr>
            <a:r>
              <a:rPr lang="en" sz="2500">
                <a:solidFill>
                  <a:schemeClr val="dk1"/>
                </a:solidFill>
              </a:rPr>
              <a:t>Discussion (15 minutes)</a:t>
            </a:r>
            <a:endParaRPr sz="2500">
              <a:solidFill>
                <a:schemeClr val="dk1"/>
              </a:solidFill>
            </a:endParaRPr>
          </a:p>
          <a:p>
            <a:pPr indent="0" lvl="0" marL="0" rtl="0" algn="l">
              <a:spcBef>
                <a:spcPts val="0"/>
              </a:spcBef>
              <a:spcAft>
                <a:spcPts val="0"/>
              </a:spcAft>
              <a:buNone/>
            </a:pPr>
            <a:r>
              <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RMDS risk map</a:t>
            </a:r>
            <a:endParaRPr b="1"/>
          </a:p>
        </p:txBody>
      </p:sp>
      <p:sp>
        <p:nvSpPr>
          <p:cNvPr id="392" name="Google Shape;392;p48"/>
          <p:cNvSpPr txBox="1"/>
          <p:nvPr/>
        </p:nvSpPr>
        <p:spPr>
          <a:xfrm>
            <a:off x="6054325" y="4221975"/>
            <a:ext cx="3000000" cy="3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a:t>https://grmds.org/risk/</a:t>
            </a:r>
            <a:endParaRPr/>
          </a:p>
        </p:txBody>
      </p:sp>
      <p:pic>
        <p:nvPicPr>
          <p:cNvPr id="393" name="Google Shape;393;p48"/>
          <p:cNvPicPr preferRelativeResize="0"/>
          <p:nvPr/>
        </p:nvPicPr>
        <p:blipFill>
          <a:blip r:embed="rId3">
            <a:alphaModFix/>
          </a:blip>
          <a:stretch>
            <a:fillRect/>
          </a:stretch>
        </p:blipFill>
        <p:spPr>
          <a:xfrm>
            <a:off x="441725" y="772725"/>
            <a:ext cx="7157495" cy="34492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Policy making</a:t>
            </a:r>
            <a:endParaRPr b="1"/>
          </a:p>
        </p:txBody>
      </p:sp>
      <p:sp>
        <p:nvSpPr>
          <p:cNvPr id="399" name="Google Shape;399;p49"/>
          <p:cNvSpPr txBox="1"/>
          <p:nvPr/>
        </p:nvSpPr>
        <p:spPr>
          <a:xfrm>
            <a:off x="917750" y="958125"/>
            <a:ext cx="4195500" cy="3499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City lockdown</a:t>
            </a:r>
            <a:endParaRPr sz="2000"/>
          </a:p>
          <a:p>
            <a:pPr indent="-355600" lvl="0" marL="457200" rtl="0" algn="l">
              <a:spcBef>
                <a:spcPts val="0"/>
              </a:spcBef>
              <a:spcAft>
                <a:spcPts val="0"/>
              </a:spcAft>
              <a:buSzPts val="2000"/>
              <a:buChar char="●"/>
            </a:pPr>
            <a:r>
              <a:rPr lang="en" sz="2000"/>
              <a:t>Business shut down</a:t>
            </a:r>
            <a:endParaRPr sz="2000"/>
          </a:p>
          <a:p>
            <a:pPr indent="-355600" lvl="1" marL="914400" rtl="0" algn="l">
              <a:spcBef>
                <a:spcPts val="0"/>
              </a:spcBef>
              <a:spcAft>
                <a:spcPts val="0"/>
              </a:spcAft>
              <a:buSzPts val="2000"/>
              <a:buChar char="○"/>
            </a:pPr>
            <a:r>
              <a:rPr lang="en" sz="2000"/>
              <a:t>Restaurants</a:t>
            </a:r>
            <a:endParaRPr sz="2000"/>
          </a:p>
          <a:p>
            <a:pPr indent="-355600" lvl="1" marL="914400" rtl="0" algn="l">
              <a:spcBef>
                <a:spcPts val="0"/>
              </a:spcBef>
              <a:spcAft>
                <a:spcPts val="0"/>
              </a:spcAft>
              <a:buSzPts val="2000"/>
              <a:buChar char="○"/>
            </a:pPr>
            <a:r>
              <a:rPr lang="en" sz="2000"/>
              <a:t>Barber Shops</a:t>
            </a:r>
            <a:endParaRPr sz="2000"/>
          </a:p>
          <a:p>
            <a:pPr indent="-355600" lvl="1" marL="914400" rtl="0" algn="l">
              <a:spcBef>
                <a:spcPts val="0"/>
              </a:spcBef>
              <a:spcAft>
                <a:spcPts val="0"/>
              </a:spcAft>
              <a:buSzPts val="2000"/>
              <a:buChar char="○"/>
            </a:pPr>
            <a:r>
              <a:rPr lang="en" sz="2000"/>
              <a:t>etc...</a:t>
            </a:r>
            <a:endParaRPr sz="2000"/>
          </a:p>
          <a:p>
            <a:pPr indent="-355600" lvl="0" marL="457200" rtl="0" algn="l">
              <a:spcBef>
                <a:spcPts val="0"/>
              </a:spcBef>
              <a:spcAft>
                <a:spcPts val="0"/>
              </a:spcAft>
              <a:buSzPts val="2000"/>
              <a:buChar char="●"/>
            </a:pPr>
            <a:r>
              <a:rPr lang="en" sz="2000"/>
              <a:t>Allocation of Medical resources</a:t>
            </a:r>
            <a:endParaRPr sz="2000"/>
          </a:p>
          <a:p>
            <a:pPr indent="-355600" lvl="1" marL="914400" rtl="0" algn="l">
              <a:spcBef>
                <a:spcPts val="0"/>
              </a:spcBef>
              <a:spcAft>
                <a:spcPts val="0"/>
              </a:spcAft>
              <a:buSzPts val="2000"/>
              <a:buChar char="○"/>
            </a:pPr>
            <a:r>
              <a:rPr lang="en" sz="2000"/>
              <a:t>Hospitals and beds</a:t>
            </a:r>
            <a:endParaRPr sz="2000"/>
          </a:p>
          <a:p>
            <a:pPr indent="-355600" lvl="1" marL="914400" rtl="0" algn="l">
              <a:spcBef>
                <a:spcPts val="0"/>
              </a:spcBef>
              <a:spcAft>
                <a:spcPts val="0"/>
              </a:spcAft>
              <a:buSzPts val="2000"/>
              <a:buChar char="○"/>
            </a:pPr>
            <a:r>
              <a:rPr lang="en" sz="2000"/>
              <a:t>Medicines</a:t>
            </a:r>
            <a:endParaRPr sz="2000"/>
          </a:p>
          <a:p>
            <a:pPr indent="-355600" lvl="1" marL="914400" rtl="0" algn="l">
              <a:spcBef>
                <a:spcPts val="0"/>
              </a:spcBef>
              <a:spcAft>
                <a:spcPts val="0"/>
              </a:spcAft>
              <a:buSzPts val="2000"/>
              <a:buChar char="○"/>
            </a:pPr>
            <a:r>
              <a:rPr lang="en" sz="2000"/>
              <a:t>Doctors and Nurses</a:t>
            </a:r>
            <a:endParaRPr sz="2000"/>
          </a:p>
          <a:p>
            <a:pPr indent="-355600" lvl="1" marL="914400" rtl="0" algn="l">
              <a:spcBef>
                <a:spcPts val="0"/>
              </a:spcBef>
              <a:spcAft>
                <a:spcPts val="0"/>
              </a:spcAft>
              <a:buSzPts val="2000"/>
              <a:buChar char="○"/>
            </a:pPr>
            <a:r>
              <a:rPr lang="en" sz="2000"/>
              <a:t>Masks</a:t>
            </a:r>
            <a:endParaRPr sz="2000"/>
          </a:p>
          <a:p>
            <a:pPr indent="-355600" lvl="1" marL="914400" rtl="0" algn="l">
              <a:spcBef>
                <a:spcPts val="0"/>
              </a:spcBef>
              <a:spcAft>
                <a:spcPts val="0"/>
              </a:spcAft>
              <a:buSzPts val="2000"/>
              <a:buChar char="○"/>
            </a:pPr>
            <a:r>
              <a:rPr lang="en" sz="2000">
                <a:solidFill>
                  <a:schemeClr val="dk1"/>
                </a:solidFill>
              </a:rPr>
              <a:t>etc...</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0"/>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Advantages</a:t>
            </a:r>
            <a:endParaRPr b="1"/>
          </a:p>
        </p:txBody>
      </p:sp>
      <p:sp>
        <p:nvSpPr>
          <p:cNvPr id="405" name="Google Shape;405;p50"/>
          <p:cNvSpPr txBox="1"/>
          <p:nvPr/>
        </p:nvSpPr>
        <p:spPr>
          <a:xfrm>
            <a:off x="921550" y="782225"/>
            <a:ext cx="4093500" cy="1532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Easy to understand</a:t>
            </a:r>
            <a:endParaRPr sz="1700"/>
          </a:p>
          <a:p>
            <a:pPr indent="-336550" lvl="0" marL="457200" rtl="0" algn="l">
              <a:lnSpc>
                <a:spcPct val="150000"/>
              </a:lnSpc>
              <a:spcBef>
                <a:spcPts val="0"/>
              </a:spcBef>
              <a:spcAft>
                <a:spcPts val="0"/>
              </a:spcAft>
              <a:buSzPts val="1700"/>
              <a:buChar char="●"/>
            </a:pPr>
            <a:r>
              <a:rPr lang="en" sz="1700"/>
              <a:t>Convenient for simulation</a:t>
            </a:r>
            <a:endParaRPr sz="1700"/>
          </a:p>
          <a:p>
            <a:pPr indent="-336550" lvl="0" marL="457200" rtl="0" algn="l">
              <a:lnSpc>
                <a:spcPct val="150000"/>
              </a:lnSpc>
              <a:spcBef>
                <a:spcPts val="0"/>
              </a:spcBef>
              <a:spcAft>
                <a:spcPts val="0"/>
              </a:spcAft>
              <a:buSzPts val="1700"/>
              <a:buChar char="●"/>
            </a:pPr>
            <a:r>
              <a:rPr lang="en" sz="1700"/>
              <a:t>Open for modification</a:t>
            </a:r>
            <a:endParaRPr sz="1700"/>
          </a:p>
        </p:txBody>
      </p:sp>
      <p:sp>
        <p:nvSpPr>
          <p:cNvPr id="406" name="Google Shape;406;p50"/>
          <p:cNvSpPr txBox="1"/>
          <p:nvPr/>
        </p:nvSpPr>
        <p:spPr>
          <a:xfrm>
            <a:off x="482225" y="217527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Disa</a:t>
            </a:r>
            <a:r>
              <a:rPr b="1" lang="en" sz="3000">
                <a:solidFill>
                  <a:schemeClr val="dk1"/>
                </a:solidFill>
              </a:rPr>
              <a:t>dvantages</a:t>
            </a:r>
            <a:endParaRPr b="1"/>
          </a:p>
        </p:txBody>
      </p:sp>
      <p:sp>
        <p:nvSpPr>
          <p:cNvPr id="407" name="Google Shape;407;p50"/>
          <p:cNvSpPr txBox="1"/>
          <p:nvPr/>
        </p:nvSpPr>
        <p:spPr>
          <a:xfrm>
            <a:off x="921550" y="2820575"/>
            <a:ext cx="5299500" cy="15324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solidFill>
                  <a:schemeClr val="dk1"/>
                </a:solidFill>
              </a:rPr>
              <a:t>Confined space </a:t>
            </a:r>
            <a:r>
              <a:rPr lang="en" sz="1700"/>
              <a:t>too ideal </a:t>
            </a:r>
            <a:endParaRPr sz="1700"/>
          </a:p>
          <a:p>
            <a:pPr indent="-336550" lvl="0" marL="457200" rtl="0" algn="l">
              <a:lnSpc>
                <a:spcPct val="150000"/>
              </a:lnSpc>
              <a:spcBef>
                <a:spcPts val="0"/>
              </a:spcBef>
              <a:spcAft>
                <a:spcPts val="0"/>
              </a:spcAft>
              <a:buSzPts val="1700"/>
              <a:buChar char="●"/>
            </a:pPr>
            <a:r>
              <a:rPr lang="en" sz="1700"/>
              <a:t>Parameters changing over time</a:t>
            </a:r>
            <a:endParaRPr sz="1700"/>
          </a:p>
          <a:p>
            <a:pPr indent="-336550" lvl="0" marL="457200" rtl="0" algn="l">
              <a:lnSpc>
                <a:spcPct val="150000"/>
              </a:lnSpc>
              <a:spcBef>
                <a:spcPts val="0"/>
              </a:spcBef>
              <a:spcAft>
                <a:spcPts val="0"/>
              </a:spcAft>
              <a:buSzPts val="1700"/>
              <a:buChar char="●"/>
            </a:pPr>
            <a:r>
              <a:rPr lang="en" sz="1700"/>
              <a:t>Ignoring natural birth rates and death rates</a:t>
            </a:r>
            <a:endParaRPr sz="1700"/>
          </a:p>
          <a:p>
            <a:pPr indent="0" lvl="0" marL="0" rtl="0" algn="l">
              <a:lnSpc>
                <a:spcPct val="150000"/>
              </a:lnSpc>
              <a:spcBef>
                <a:spcPts val="0"/>
              </a:spcBef>
              <a:spcAft>
                <a:spcPts val="0"/>
              </a:spcAft>
              <a:buNone/>
            </a:pPr>
            <a:r>
              <a:t/>
            </a:r>
            <a:endParaRPr sz="1700">
              <a:latin typeface="Calibri"/>
              <a:ea typeface="Calibri"/>
              <a:cs typeface="Calibri"/>
              <a:sym typeface="Calibri"/>
            </a:endParaRPr>
          </a:p>
        </p:txBody>
      </p:sp>
      <p:pic>
        <p:nvPicPr>
          <p:cNvPr id="408" name="Google Shape;408;p50"/>
          <p:cNvPicPr preferRelativeResize="0"/>
          <p:nvPr/>
        </p:nvPicPr>
        <p:blipFill>
          <a:blip r:embed="rId3">
            <a:alphaModFix/>
          </a:blip>
          <a:stretch>
            <a:fillRect/>
          </a:stretch>
        </p:blipFill>
        <p:spPr>
          <a:xfrm>
            <a:off x="5015050" y="1245400"/>
            <a:ext cx="3782444" cy="2127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Model Improvements</a:t>
            </a:r>
            <a:endParaRPr b="1"/>
          </a:p>
        </p:txBody>
      </p:sp>
      <p:sp>
        <p:nvSpPr>
          <p:cNvPr id="414" name="Google Shape;414;p51"/>
          <p:cNvSpPr txBox="1"/>
          <p:nvPr/>
        </p:nvSpPr>
        <p:spPr>
          <a:xfrm>
            <a:off x="889400" y="982650"/>
            <a:ext cx="5593500" cy="3178200"/>
          </a:xfrm>
          <a:prstGeom prst="rect">
            <a:avLst/>
          </a:prstGeom>
          <a:noFill/>
          <a:ln>
            <a:noFill/>
          </a:ln>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Consider the birth rate and death rate</a:t>
            </a:r>
            <a:endParaRPr sz="1900"/>
          </a:p>
          <a:p>
            <a:pPr indent="-349250" lvl="0" marL="457200" rtl="0" algn="l">
              <a:lnSpc>
                <a:spcPct val="150000"/>
              </a:lnSpc>
              <a:spcBef>
                <a:spcPts val="0"/>
              </a:spcBef>
              <a:spcAft>
                <a:spcPts val="0"/>
              </a:spcAft>
              <a:buSzPts val="1900"/>
              <a:buChar char="●"/>
            </a:pPr>
            <a:r>
              <a:rPr lang="en" sz="1900"/>
              <a:t>Change the parameters within time: events</a:t>
            </a:r>
            <a:endParaRPr sz="1900"/>
          </a:p>
          <a:p>
            <a:pPr indent="-349250" lvl="1" marL="914400" rtl="0" algn="l">
              <a:lnSpc>
                <a:spcPct val="150000"/>
              </a:lnSpc>
              <a:spcBef>
                <a:spcPts val="0"/>
              </a:spcBef>
              <a:spcAft>
                <a:spcPts val="0"/>
              </a:spcAft>
              <a:buSzPts val="1900"/>
              <a:buChar char="○"/>
            </a:pPr>
            <a:r>
              <a:rPr lang="en" sz="1900"/>
              <a:t>lockdown/reopen</a:t>
            </a:r>
            <a:endParaRPr sz="1900"/>
          </a:p>
          <a:p>
            <a:pPr indent="-349250" lvl="1" marL="914400" rtl="0" algn="l">
              <a:lnSpc>
                <a:spcPct val="150000"/>
              </a:lnSpc>
              <a:spcBef>
                <a:spcPts val="0"/>
              </a:spcBef>
              <a:spcAft>
                <a:spcPts val="0"/>
              </a:spcAft>
              <a:buSzPts val="1900"/>
              <a:buChar char="○"/>
            </a:pPr>
            <a:r>
              <a:rPr lang="en" sz="1900"/>
              <a:t>BLM march</a:t>
            </a:r>
            <a:endParaRPr sz="1900"/>
          </a:p>
          <a:p>
            <a:pPr indent="-349250" lvl="1" marL="914400" rtl="0" algn="l">
              <a:lnSpc>
                <a:spcPct val="150000"/>
              </a:lnSpc>
              <a:spcBef>
                <a:spcPts val="0"/>
              </a:spcBef>
              <a:spcAft>
                <a:spcPts val="0"/>
              </a:spcAft>
              <a:buSzPts val="1900"/>
              <a:buChar char="○"/>
            </a:pPr>
            <a:r>
              <a:rPr lang="en" sz="1900"/>
              <a:t>Presidential selection</a:t>
            </a:r>
            <a:endParaRPr sz="1900"/>
          </a:p>
          <a:p>
            <a:pPr indent="-349250" lvl="1" marL="914400" rtl="0" algn="l">
              <a:lnSpc>
                <a:spcPct val="150000"/>
              </a:lnSpc>
              <a:spcBef>
                <a:spcPts val="0"/>
              </a:spcBef>
              <a:spcAft>
                <a:spcPts val="0"/>
              </a:spcAft>
              <a:buSzPts val="1900"/>
              <a:buChar char="○"/>
            </a:pPr>
            <a:r>
              <a:rPr lang="en" sz="1900"/>
              <a:t>Etc…</a:t>
            </a:r>
            <a:endParaRPr sz="1900"/>
          </a:p>
          <a:p>
            <a:pPr indent="-349250" lvl="0" marL="457200" rtl="0" algn="l">
              <a:lnSpc>
                <a:spcPct val="150000"/>
              </a:lnSpc>
              <a:spcBef>
                <a:spcPts val="0"/>
              </a:spcBef>
              <a:spcAft>
                <a:spcPts val="0"/>
              </a:spcAft>
              <a:buSzPts val="1900"/>
              <a:buChar char="●"/>
            </a:pPr>
            <a:r>
              <a:rPr lang="en" sz="1900"/>
              <a:t>Add Hospitalization</a:t>
            </a:r>
            <a:endParaRPr sz="1900"/>
          </a:p>
          <a:p>
            <a:pPr indent="0" lvl="0" marL="0" rtl="0" algn="l">
              <a:spcBef>
                <a:spcPts val="0"/>
              </a:spcBef>
              <a:spcAft>
                <a:spcPts val="0"/>
              </a:spcAft>
              <a:buNone/>
            </a:pPr>
            <a:r>
              <a:t/>
            </a:r>
            <a:endParaRPr sz="19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823375" y="874200"/>
            <a:ext cx="5814300" cy="331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222222"/>
              </a:buClr>
              <a:buSzPts val="2000"/>
              <a:buChar char="●"/>
            </a:pPr>
            <a:r>
              <a:rPr lang="en" sz="2000">
                <a:solidFill>
                  <a:srgbClr val="222222"/>
                </a:solidFill>
                <a:highlight>
                  <a:srgbClr val="FFFFFF"/>
                </a:highlight>
              </a:rPr>
              <a:t>Context matters</a:t>
            </a:r>
            <a:endParaRPr sz="2000">
              <a:solidFill>
                <a:srgbClr val="222222"/>
              </a:solidFill>
              <a:highlight>
                <a:srgbClr val="FFFFFF"/>
              </a:highlight>
            </a:endParaRPr>
          </a:p>
          <a:p>
            <a:pPr indent="-355600" lvl="1" marL="914400" rtl="0" algn="l">
              <a:spcBef>
                <a:spcPts val="0"/>
              </a:spcBef>
              <a:spcAft>
                <a:spcPts val="0"/>
              </a:spcAft>
              <a:buClr>
                <a:srgbClr val="222222"/>
              </a:buClr>
              <a:buSzPts val="2000"/>
              <a:buChar char="○"/>
            </a:pPr>
            <a:r>
              <a:rPr lang="en" sz="2000">
                <a:solidFill>
                  <a:srgbClr val="222222"/>
                </a:solidFill>
                <a:highlight>
                  <a:srgbClr val="FFFFFF"/>
                </a:highlight>
              </a:rPr>
              <a:t>COVID-19 is not only an epidemic issue</a:t>
            </a:r>
            <a:endParaRPr sz="2000">
              <a:solidFill>
                <a:srgbClr val="222222"/>
              </a:solidFill>
              <a:highlight>
                <a:srgbClr val="FFFFFF"/>
              </a:highlight>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rgbClr val="222222"/>
              </a:buClr>
              <a:buSzPts val="2000"/>
              <a:buChar char="●"/>
            </a:pPr>
            <a:r>
              <a:rPr lang="en" sz="2000">
                <a:solidFill>
                  <a:srgbClr val="222222"/>
                </a:solidFill>
                <a:highlight>
                  <a:srgbClr val="FFFFFF"/>
                </a:highlight>
              </a:rPr>
              <a:t>Theory matters</a:t>
            </a:r>
            <a:endParaRPr sz="2000">
              <a:solidFill>
                <a:srgbClr val="222222"/>
              </a:solidFill>
              <a:highlight>
                <a:srgbClr val="FFFFFF"/>
              </a:highlight>
            </a:endParaRPr>
          </a:p>
          <a:p>
            <a:pPr indent="-355600" lvl="1" marL="914400" rtl="0" algn="l">
              <a:spcBef>
                <a:spcPts val="0"/>
              </a:spcBef>
              <a:spcAft>
                <a:spcPts val="0"/>
              </a:spcAft>
              <a:buClr>
                <a:srgbClr val="222222"/>
              </a:buClr>
              <a:buSzPts val="2000"/>
              <a:buChar char="○"/>
            </a:pPr>
            <a:r>
              <a:rPr lang="en" sz="2000">
                <a:solidFill>
                  <a:srgbClr val="222222"/>
                </a:solidFill>
                <a:highlight>
                  <a:srgbClr val="FFFFFF"/>
                </a:highlight>
              </a:rPr>
              <a:t>SEIR performed well for it is educated by epidemic theory</a:t>
            </a:r>
            <a:endParaRPr sz="2000">
              <a:solidFill>
                <a:srgbClr val="222222"/>
              </a:solidFill>
              <a:highlight>
                <a:srgbClr val="FFFFFF"/>
              </a:highlight>
            </a:endParaRPr>
          </a:p>
          <a:p>
            <a:pPr indent="0" lvl="0" marL="914400" rtl="0" algn="l">
              <a:spcBef>
                <a:spcPts val="0"/>
              </a:spcBef>
              <a:spcAft>
                <a:spcPts val="0"/>
              </a:spcAft>
              <a:buNone/>
            </a:pPr>
            <a:r>
              <a:t/>
            </a:r>
            <a:endParaRPr sz="2000">
              <a:solidFill>
                <a:srgbClr val="222222"/>
              </a:solidFill>
              <a:highlight>
                <a:srgbClr val="FFFFFF"/>
              </a:highlight>
            </a:endParaRPr>
          </a:p>
          <a:p>
            <a:pPr indent="-355600" lvl="0" marL="457200" rtl="0" algn="l">
              <a:spcBef>
                <a:spcPts val="0"/>
              </a:spcBef>
              <a:spcAft>
                <a:spcPts val="0"/>
              </a:spcAft>
              <a:buClr>
                <a:srgbClr val="222222"/>
              </a:buClr>
              <a:buSzPts val="2000"/>
              <a:buChar char="●"/>
            </a:pPr>
            <a:r>
              <a:rPr lang="en" sz="2000">
                <a:solidFill>
                  <a:srgbClr val="222222"/>
                </a:solidFill>
                <a:highlight>
                  <a:srgbClr val="FFFFFF"/>
                </a:highlight>
              </a:rPr>
              <a:t>Analysts' decision matters</a:t>
            </a:r>
            <a:endParaRPr sz="2000">
              <a:solidFill>
                <a:srgbClr val="222222"/>
              </a:solidFill>
              <a:highlight>
                <a:srgbClr val="FFFFFF"/>
              </a:highlight>
            </a:endParaRPr>
          </a:p>
          <a:p>
            <a:pPr indent="-355600" lvl="1" marL="914400" rtl="0" algn="l">
              <a:spcBef>
                <a:spcPts val="0"/>
              </a:spcBef>
              <a:spcAft>
                <a:spcPts val="0"/>
              </a:spcAft>
              <a:buClr>
                <a:srgbClr val="222222"/>
              </a:buClr>
              <a:buSzPts val="2000"/>
              <a:buChar char="○"/>
            </a:pPr>
            <a:r>
              <a:rPr lang="en" sz="2000">
                <a:solidFill>
                  <a:srgbClr val="222222"/>
                </a:solidFill>
                <a:highlight>
                  <a:srgbClr val="FFFFFF"/>
                </a:highlight>
              </a:rPr>
              <a:t>M</a:t>
            </a:r>
            <a:r>
              <a:rPr lang="en" sz="2000">
                <a:solidFill>
                  <a:srgbClr val="222222"/>
                </a:solidFill>
                <a:highlight>
                  <a:srgbClr val="FFFFFF"/>
                </a:highlight>
              </a:rPr>
              <a:t>ake parameters dynamic to help SEIR work better</a:t>
            </a:r>
            <a:endParaRPr sz="2300"/>
          </a:p>
        </p:txBody>
      </p:sp>
      <p:sp>
        <p:nvSpPr>
          <p:cNvPr id="420" name="Google Shape;420;p52"/>
          <p:cNvSpPr txBox="1"/>
          <p:nvPr/>
        </p:nvSpPr>
        <p:spPr>
          <a:xfrm>
            <a:off x="353625" y="160725"/>
            <a:ext cx="5460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Takeaways</a:t>
            </a:r>
            <a:r>
              <a:rPr b="1" lang="en" sz="3000">
                <a:solidFill>
                  <a:schemeClr val="dk1"/>
                </a:solidFill>
              </a:rPr>
              <a:t> from SEIR</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nvSpPr>
        <p:spPr>
          <a:xfrm>
            <a:off x="678650" y="309575"/>
            <a:ext cx="29409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Summary</a:t>
            </a:r>
            <a:endParaRPr b="1" sz="3000"/>
          </a:p>
        </p:txBody>
      </p:sp>
      <p:sp>
        <p:nvSpPr>
          <p:cNvPr id="426" name="Google Shape;426;p53"/>
          <p:cNvSpPr txBox="1"/>
          <p:nvPr/>
        </p:nvSpPr>
        <p:spPr>
          <a:xfrm>
            <a:off x="821525" y="1083575"/>
            <a:ext cx="7906800" cy="32622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SzPts val="2700"/>
              <a:buChar char="●"/>
            </a:pPr>
            <a:r>
              <a:rPr lang="en" sz="2700"/>
              <a:t>SEIR Concepts</a:t>
            </a:r>
            <a:endParaRPr sz="2700"/>
          </a:p>
          <a:p>
            <a:pPr indent="-400050" lvl="0" marL="457200" rtl="0" algn="l">
              <a:lnSpc>
                <a:spcPct val="150000"/>
              </a:lnSpc>
              <a:spcBef>
                <a:spcPts val="0"/>
              </a:spcBef>
              <a:spcAft>
                <a:spcPts val="0"/>
              </a:spcAft>
              <a:buSzPts val="2700"/>
              <a:buChar char="●"/>
            </a:pPr>
            <a:r>
              <a:rPr lang="en" sz="2700">
                <a:solidFill>
                  <a:schemeClr val="dk1"/>
                </a:solidFill>
              </a:rPr>
              <a:t>SEIR Parameters</a:t>
            </a:r>
            <a:endParaRPr sz="2700"/>
          </a:p>
          <a:p>
            <a:pPr indent="-400050" lvl="0" marL="457200" rtl="0" algn="l">
              <a:lnSpc>
                <a:spcPct val="150000"/>
              </a:lnSpc>
              <a:spcBef>
                <a:spcPts val="0"/>
              </a:spcBef>
              <a:spcAft>
                <a:spcPts val="0"/>
              </a:spcAft>
              <a:buClr>
                <a:schemeClr val="dk1"/>
              </a:buClr>
              <a:buSzPts val="2700"/>
              <a:buChar char="●"/>
            </a:pPr>
            <a:r>
              <a:rPr lang="en" sz="2700">
                <a:solidFill>
                  <a:schemeClr val="dk1"/>
                </a:solidFill>
              </a:rPr>
              <a:t>Building an SEIR model</a:t>
            </a:r>
            <a:endParaRPr sz="2700">
              <a:solidFill>
                <a:schemeClr val="dk1"/>
              </a:solidFill>
            </a:endParaRPr>
          </a:p>
          <a:p>
            <a:pPr indent="-400050" lvl="0" marL="457200" rtl="0" algn="l">
              <a:lnSpc>
                <a:spcPct val="150000"/>
              </a:lnSpc>
              <a:spcBef>
                <a:spcPts val="0"/>
              </a:spcBef>
              <a:spcAft>
                <a:spcPts val="0"/>
              </a:spcAft>
              <a:buClr>
                <a:schemeClr val="dk1"/>
              </a:buClr>
              <a:buSzPts val="2700"/>
              <a:buChar char="●"/>
            </a:pPr>
            <a:r>
              <a:rPr lang="en" sz="2700">
                <a:solidFill>
                  <a:schemeClr val="dk1"/>
                </a:solidFill>
              </a:rPr>
              <a:t>Applications</a:t>
            </a:r>
            <a:endParaRPr sz="2700">
              <a:solidFill>
                <a:schemeClr val="dk1"/>
              </a:solidFill>
            </a:endParaRPr>
          </a:p>
          <a:p>
            <a:pPr indent="-400050" lvl="0" marL="457200" rtl="0" algn="l">
              <a:lnSpc>
                <a:spcPct val="150000"/>
              </a:lnSpc>
              <a:spcBef>
                <a:spcPts val="0"/>
              </a:spcBef>
              <a:spcAft>
                <a:spcPts val="0"/>
              </a:spcAft>
              <a:buClr>
                <a:schemeClr val="dk1"/>
              </a:buClr>
              <a:buSzPts val="2700"/>
              <a:buChar char="●"/>
            </a:pPr>
            <a:r>
              <a:rPr lang="en" sz="2700">
                <a:solidFill>
                  <a:schemeClr val="dk1"/>
                </a:solidFill>
              </a:rPr>
              <a:t>Improvements</a:t>
            </a:r>
            <a:endParaRPr sz="2700">
              <a:solidFill>
                <a:schemeClr val="dk1"/>
              </a:solidFill>
            </a:endParaRPr>
          </a:p>
          <a:p>
            <a:pPr indent="0" lvl="0" marL="0" rtl="0" algn="l">
              <a:spcBef>
                <a:spcPts val="0"/>
              </a:spcBef>
              <a:spcAft>
                <a:spcPts val="0"/>
              </a:spcAft>
              <a:buNone/>
            </a:pPr>
            <a:r>
              <a:t/>
            </a:r>
            <a:endParaRPr sz="27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nvSpPr>
        <p:spPr>
          <a:xfrm>
            <a:off x="428625" y="803675"/>
            <a:ext cx="4671900" cy="10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https://www.youtube.com/watch?v=gxAaO2rsdIs&amp;feature=emb_logo&amp;ab_channel=3Blue1Brown</a:t>
            </a:r>
            <a:endParaRPr/>
          </a:p>
        </p:txBody>
      </p:sp>
      <p:sp>
        <p:nvSpPr>
          <p:cNvPr id="432" name="Google Shape;432;p54"/>
          <p:cNvSpPr txBox="1"/>
          <p:nvPr/>
        </p:nvSpPr>
        <p:spPr>
          <a:xfrm>
            <a:off x="353625" y="160725"/>
            <a:ext cx="49548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SIR model simulation</a:t>
            </a:r>
            <a:r>
              <a:rPr lang="en" sz="3000">
                <a:solidFill>
                  <a:schemeClr val="dk1"/>
                </a:solidFill>
              </a:rPr>
              <a:t> </a:t>
            </a:r>
            <a:endParaRPr/>
          </a:p>
        </p:txBody>
      </p:sp>
      <p:pic>
        <p:nvPicPr>
          <p:cNvPr id="433" name="Google Shape;433;p54"/>
          <p:cNvPicPr preferRelativeResize="0"/>
          <p:nvPr/>
        </p:nvPicPr>
        <p:blipFill>
          <a:blip r:embed="rId3">
            <a:alphaModFix/>
          </a:blip>
          <a:stretch>
            <a:fillRect/>
          </a:stretch>
        </p:blipFill>
        <p:spPr>
          <a:xfrm>
            <a:off x="267875" y="1993222"/>
            <a:ext cx="4248149" cy="2475178"/>
          </a:xfrm>
          <a:prstGeom prst="rect">
            <a:avLst/>
          </a:prstGeom>
          <a:noFill/>
          <a:ln>
            <a:noFill/>
          </a:ln>
        </p:spPr>
      </p:pic>
      <p:pic>
        <p:nvPicPr>
          <p:cNvPr id="434" name="Google Shape;434;p54"/>
          <p:cNvPicPr preferRelativeResize="0"/>
          <p:nvPr/>
        </p:nvPicPr>
        <p:blipFill>
          <a:blip r:embed="rId4">
            <a:alphaModFix/>
          </a:blip>
          <a:stretch>
            <a:fillRect/>
          </a:stretch>
        </p:blipFill>
        <p:spPr>
          <a:xfrm>
            <a:off x="4954800" y="1942137"/>
            <a:ext cx="3621650" cy="1145375"/>
          </a:xfrm>
          <a:prstGeom prst="rect">
            <a:avLst/>
          </a:prstGeom>
          <a:noFill/>
          <a:ln>
            <a:noFill/>
          </a:ln>
        </p:spPr>
      </p:pic>
      <p:pic>
        <p:nvPicPr>
          <p:cNvPr id="435" name="Google Shape;435;p54"/>
          <p:cNvPicPr preferRelativeResize="0"/>
          <p:nvPr/>
        </p:nvPicPr>
        <p:blipFill>
          <a:blip r:embed="rId5">
            <a:alphaModFix/>
          </a:blip>
          <a:stretch>
            <a:fillRect/>
          </a:stretch>
        </p:blipFill>
        <p:spPr>
          <a:xfrm>
            <a:off x="4757744" y="3143569"/>
            <a:ext cx="4248151" cy="970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55"/>
          <p:cNvSpPr txBox="1"/>
          <p:nvPr/>
        </p:nvSpPr>
        <p:spPr>
          <a:xfrm>
            <a:off x="4361250" y="932250"/>
            <a:ext cx="34932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Total population</a:t>
            </a:r>
            <a:endParaRPr sz="1700">
              <a:latin typeface="Calibri"/>
              <a:ea typeface="Calibri"/>
              <a:cs typeface="Calibri"/>
              <a:sym typeface="Calibri"/>
            </a:endParaRPr>
          </a:p>
        </p:txBody>
      </p:sp>
      <p:sp>
        <p:nvSpPr>
          <p:cNvPr id="441" name="Google Shape;441;p55"/>
          <p:cNvSpPr txBox="1"/>
          <p:nvPr/>
        </p:nvSpPr>
        <p:spPr>
          <a:xfrm>
            <a:off x="4361250" y="1843100"/>
            <a:ext cx="32040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All possible </a:t>
            </a:r>
            <a:r>
              <a:rPr lang="en" sz="1700">
                <a:latin typeface="Calibri"/>
                <a:ea typeface="Calibri"/>
                <a:cs typeface="Calibri"/>
                <a:sym typeface="Calibri"/>
              </a:rPr>
              <a:t>Exposed individuals</a:t>
            </a:r>
            <a:endParaRPr sz="1700">
              <a:latin typeface="Calibri"/>
              <a:ea typeface="Calibri"/>
              <a:cs typeface="Calibri"/>
              <a:sym typeface="Calibri"/>
            </a:endParaRPr>
          </a:p>
        </p:txBody>
      </p:sp>
      <p:sp>
        <p:nvSpPr>
          <p:cNvPr id="442" name="Google Shape;442;p55"/>
          <p:cNvSpPr txBox="1"/>
          <p:nvPr/>
        </p:nvSpPr>
        <p:spPr>
          <a:xfrm>
            <a:off x="4361250" y="2903925"/>
            <a:ext cx="32802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Already</a:t>
            </a:r>
            <a:r>
              <a:rPr lang="en" sz="1700">
                <a:latin typeface="Calibri"/>
                <a:ea typeface="Calibri"/>
                <a:cs typeface="Calibri"/>
                <a:sym typeface="Calibri"/>
              </a:rPr>
              <a:t> infectious individuals</a:t>
            </a:r>
            <a:endParaRPr sz="1700">
              <a:latin typeface="Calibri"/>
              <a:ea typeface="Calibri"/>
              <a:cs typeface="Calibri"/>
              <a:sym typeface="Calibri"/>
            </a:endParaRPr>
          </a:p>
        </p:txBody>
      </p:sp>
      <p:sp>
        <p:nvSpPr>
          <p:cNvPr id="443" name="Google Shape;443;p55"/>
          <p:cNvSpPr txBox="1"/>
          <p:nvPr/>
        </p:nvSpPr>
        <p:spPr>
          <a:xfrm>
            <a:off x="4361250" y="3889750"/>
            <a:ext cx="32802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Calibri"/>
                <a:ea typeface="Calibri"/>
                <a:cs typeface="Calibri"/>
                <a:sym typeface="Calibri"/>
              </a:rPr>
              <a:t>Recovered or deceased individuals</a:t>
            </a:r>
            <a:endParaRPr sz="1700">
              <a:latin typeface="Calibri"/>
              <a:ea typeface="Calibri"/>
              <a:cs typeface="Calibri"/>
              <a:sym typeface="Calibri"/>
            </a:endParaRPr>
          </a:p>
        </p:txBody>
      </p:sp>
      <p:sp>
        <p:nvSpPr>
          <p:cNvPr id="444" name="Google Shape;444;p55"/>
          <p:cNvSpPr txBox="1"/>
          <p:nvPr/>
        </p:nvSpPr>
        <p:spPr>
          <a:xfrm>
            <a:off x="1735825" y="407175"/>
            <a:ext cx="2721900" cy="406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 sz="6500">
                <a:latin typeface="Calibri"/>
                <a:ea typeface="Calibri"/>
                <a:cs typeface="Calibri"/>
                <a:sym typeface="Calibri"/>
              </a:rPr>
              <a:t>S</a:t>
            </a:r>
            <a:r>
              <a:rPr lang="en" sz="2500">
                <a:solidFill>
                  <a:schemeClr val="dk1"/>
                </a:solidFill>
                <a:latin typeface="Calibri"/>
                <a:ea typeface="Calibri"/>
                <a:cs typeface="Calibri"/>
                <a:sym typeface="Calibri"/>
              </a:rPr>
              <a:t>usceptible</a:t>
            </a:r>
            <a:endParaRPr sz="76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6500">
                <a:latin typeface="Calibri"/>
                <a:ea typeface="Calibri"/>
                <a:cs typeface="Calibri"/>
                <a:sym typeface="Calibri"/>
              </a:rPr>
              <a:t>E</a:t>
            </a:r>
            <a:r>
              <a:rPr lang="en" sz="2500">
                <a:solidFill>
                  <a:schemeClr val="dk1"/>
                </a:solidFill>
                <a:latin typeface="Calibri"/>
                <a:ea typeface="Calibri"/>
                <a:cs typeface="Calibri"/>
                <a:sym typeface="Calibri"/>
              </a:rPr>
              <a:t>xposed</a:t>
            </a:r>
            <a:endParaRPr sz="25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6500">
                <a:latin typeface="Calibri"/>
                <a:ea typeface="Calibri"/>
                <a:cs typeface="Calibri"/>
                <a:sym typeface="Calibri"/>
              </a:rPr>
              <a:t>I</a:t>
            </a:r>
            <a:r>
              <a:rPr lang="en" sz="2500">
                <a:solidFill>
                  <a:schemeClr val="dk1"/>
                </a:solidFill>
                <a:latin typeface="Calibri"/>
                <a:ea typeface="Calibri"/>
                <a:cs typeface="Calibri"/>
                <a:sym typeface="Calibri"/>
              </a:rPr>
              <a:t>nfectious</a:t>
            </a:r>
            <a:endParaRPr sz="25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6500">
                <a:latin typeface="Calibri"/>
                <a:ea typeface="Calibri"/>
                <a:cs typeface="Calibri"/>
                <a:sym typeface="Calibri"/>
              </a:rPr>
              <a:t>R</a:t>
            </a:r>
            <a:r>
              <a:rPr lang="en" sz="2500">
                <a:solidFill>
                  <a:schemeClr val="dk1"/>
                </a:solidFill>
                <a:latin typeface="Calibri"/>
                <a:ea typeface="Calibri"/>
                <a:cs typeface="Calibri"/>
                <a:sym typeface="Calibri"/>
              </a:rPr>
              <a:t>emoved</a:t>
            </a:r>
            <a:endParaRPr sz="2500">
              <a:latin typeface="Calibri"/>
              <a:ea typeface="Calibri"/>
              <a:cs typeface="Calibri"/>
              <a:sym typeface="Calibri"/>
            </a:endParaRPr>
          </a:p>
        </p:txBody>
      </p:sp>
      <p:sp>
        <p:nvSpPr>
          <p:cNvPr id="445" name="Google Shape;445;p55"/>
          <p:cNvSpPr txBox="1"/>
          <p:nvPr/>
        </p:nvSpPr>
        <p:spPr>
          <a:xfrm>
            <a:off x="353625" y="160725"/>
            <a:ext cx="50793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Four stages in SEIR Model</a:t>
            </a:r>
            <a:endParaRPr b="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9" name="Shape 449"/>
        <p:cNvGrpSpPr/>
        <p:nvPr/>
      </p:nvGrpSpPr>
      <p:grpSpPr>
        <a:xfrm>
          <a:off x="0" y="0"/>
          <a:ext cx="0" cy="0"/>
          <a:chOff x="0" y="0"/>
          <a:chExt cx="0" cy="0"/>
        </a:xfrm>
      </p:grpSpPr>
      <p:pic>
        <p:nvPicPr>
          <p:cNvPr id="450" name="Google Shape;450;p56"/>
          <p:cNvPicPr preferRelativeResize="0"/>
          <p:nvPr/>
        </p:nvPicPr>
        <p:blipFill>
          <a:blip r:embed="rId3">
            <a:alphaModFix/>
          </a:blip>
          <a:stretch>
            <a:fillRect/>
          </a:stretch>
        </p:blipFill>
        <p:spPr>
          <a:xfrm>
            <a:off x="152400" y="152400"/>
            <a:ext cx="5184225" cy="3556625"/>
          </a:xfrm>
          <a:prstGeom prst="rect">
            <a:avLst/>
          </a:prstGeom>
          <a:noFill/>
          <a:ln>
            <a:noFill/>
          </a:ln>
        </p:spPr>
      </p:pic>
      <p:cxnSp>
        <p:nvCxnSpPr>
          <p:cNvPr id="451" name="Google Shape;451;p56"/>
          <p:cNvCxnSpPr/>
          <p:nvPr/>
        </p:nvCxnSpPr>
        <p:spPr>
          <a:xfrm>
            <a:off x="3794850" y="243513"/>
            <a:ext cx="5100" cy="3425400"/>
          </a:xfrm>
          <a:prstGeom prst="straightConnector1">
            <a:avLst/>
          </a:prstGeom>
          <a:noFill/>
          <a:ln cap="flat" cmpd="sng" w="19050">
            <a:solidFill>
              <a:srgbClr val="BF9000"/>
            </a:solidFill>
            <a:prstDash val="solid"/>
            <a:round/>
            <a:headEnd len="med" w="med" type="none"/>
            <a:tailEnd len="med" w="med" type="none"/>
          </a:ln>
        </p:spPr>
      </p:cxnSp>
      <p:sp>
        <p:nvSpPr>
          <p:cNvPr id="452" name="Google Shape;452;p56"/>
          <p:cNvSpPr txBox="1"/>
          <p:nvPr/>
        </p:nvSpPr>
        <p:spPr>
          <a:xfrm>
            <a:off x="548925" y="579600"/>
            <a:ext cx="2287200" cy="99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Calibri"/>
                <a:ea typeface="Calibri"/>
                <a:cs typeface="Calibri"/>
                <a:sym typeface="Calibri"/>
              </a:rPr>
              <a:t>Training Set</a:t>
            </a:r>
            <a:endParaRPr sz="2800">
              <a:latin typeface="Calibri"/>
              <a:ea typeface="Calibri"/>
              <a:cs typeface="Calibri"/>
              <a:sym typeface="Calibri"/>
            </a:endParaRPr>
          </a:p>
        </p:txBody>
      </p:sp>
      <p:sp>
        <p:nvSpPr>
          <p:cNvPr id="453" name="Google Shape;453;p56"/>
          <p:cNvSpPr txBox="1"/>
          <p:nvPr/>
        </p:nvSpPr>
        <p:spPr>
          <a:xfrm>
            <a:off x="4386375" y="2430975"/>
            <a:ext cx="1346700" cy="99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Calibri"/>
                <a:ea typeface="Calibri"/>
                <a:cs typeface="Calibri"/>
                <a:sym typeface="Calibri"/>
              </a:rPr>
              <a:t>Test Set</a:t>
            </a:r>
            <a:endParaRPr sz="2800">
              <a:latin typeface="Calibri"/>
              <a:ea typeface="Calibri"/>
              <a:cs typeface="Calibri"/>
              <a:sym typeface="Calibri"/>
            </a:endParaRPr>
          </a:p>
        </p:txBody>
      </p:sp>
      <p:cxnSp>
        <p:nvCxnSpPr>
          <p:cNvPr id="454" name="Google Shape;454;p56"/>
          <p:cNvCxnSpPr/>
          <p:nvPr/>
        </p:nvCxnSpPr>
        <p:spPr>
          <a:xfrm>
            <a:off x="4758700" y="218025"/>
            <a:ext cx="2400" cy="3527100"/>
          </a:xfrm>
          <a:prstGeom prst="straightConnector1">
            <a:avLst/>
          </a:prstGeom>
          <a:noFill/>
          <a:ln cap="flat" cmpd="sng" w="19050">
            <a:solidFill>
              <a:srgbClr val="E69138"/>
            </a:solidFill>
            <a:prstDash val="solid"/>
            <a:round/>
            <a:headEnd len="med" w="med" type="none"/>
            <a:tailEnd len="med" w="med" type="none"/>
          </a:ln>
        </p:spPr>
      </p:cxnSp>
      <p:sp>
        <p:nvSpPr>
          <p:cNvPr id="455" name="Google Shape;455;p56"/>
          <p:cNvSpPr txBox="1"/>
          <p:nvPr/>
        </p:nvSpPr>
        <p:spPr>
          <a:xfrm>
            <a:off x="3446025" y="1338625"/>
            <a:ext cx="1717800" cy="991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800">
                <a:latin typeface="Calibri"/>
                <a:ea typeface="Calibri"/>
                <a:cs typeface="Calibri"/>
                <a:sym typeface="Calibri"/>
              </a:rPr>
              <a:t>Validation</a:t>
            </a:r>
            <a:endParaRPr sz="2800">
              <a:latin typeface="Calibri"/>
              <a:ea typeface="Calibri"/>
              <a:cs typeface="Calibri"/>
              <a:sym typeface="Calibri"/>
            </a:endParaRPr>
          </a:p>
          <a:p>
            <a:pPr indent="0" lvl="0" marL="0" rtl="0" algn="ctr">
              <a:spcBef>
                <a:spcPts val="0"/>
              </a:spcBef>
              <a:spcAft>
                <a:spcPts val="0"/>
              </a:spcAft>
              <a:buNone/>
            </a:pPr>
            <a:r>
              <a:rPr lang="en" sz="2800">
                <a:latin typeface="Calibri"/>
                <a:ea typeface="Calibri"/>
                <a:cs typeface="Calibri"/>
                <a:sym typeface="Calibri"/>
              </a:rPr>
              <a:t>Set</a:t>
            </a:r>
            <a:endParaRPr sz="2800">
              <a:latin typeface="Calibri"/>
              <a:ea typeface="Calibri"/>
              <a:cs typeface="Calibri"/>
              <a:sym typeface="Calibri"/>
            </a:endParaRPr>
          </a:p>
        </p:txBody>
      </p:sp>
      <p:pic>
        <p:nvPicPr>
          <p:cNvPr id="456" name="Google Shape;456;p56"/>
          <p:cNvPicPr preferRelativeResize="0"/>
          <p:nvPr/>
        </p:nvPicPr>
        <p:blipFill>
          <a:blip r:embed="rId4">
            <a:alphaModFix/>
          </a:blip>
          <a:stretch>
            <a:fillRect/>
          </a:stretch>
        </p:blipFill>
        <p:spPr>
          <a:xfrm>
            <a:off x="7500121" y="0"/>
            <a:ext cx="1552575" cy="125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nvSpPr>
        <p:spPr>
          <a:xfrm>
            <a:off x="678650" y="309575"/>
            <a:ext cx="29409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Introduction</a:t>
            </a:r>
            <a:endParaRPr b="1" sz="3000"/>
          </a:p>
        </p:txBody>
      </p:sp>
      <p:sp>
        <p:nvSpPr>
          <p:cNvPr id="141" name="Google Shape;141;p22"/>
          <p:cNvSpPr txBox="1"/>
          <p:nvPr/>
        </p:nvSpPr>
        <p:spPr>
          <a:xfrm>
            <a:off x="748625" y="961875"/>
            <a:ext cx="7979700" cy="3620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sz="1500"/>
              <a:t>COVID-19 originated from Wuhan, China and the first case was identified in December, 2019</a:t>
            </a:r>
            <a:endParaRPr sz="1500"/>
          </a:p>
          <a:p>
            <a:pPr indent="-317500" lvl="0" marL="457200" rtl="0" algn="l">
              <a:lnSpc>
                <a:spcPct val="115000"/>
              </a:lnSpc>
              <a:spcBef>
                <a:spcPts val="0"/>
              </a:spcBef>
              <a:spcAft>
                <a:spcPts val="0"/>
              </a:spcAft>
              <a:buClr>
                <a:srgbClr val="000000"/>
              </a:buClr>
              <a:buSzPts val="1400"/>
              <a:buFont typeface="Arial"/>
              <a:buChar char="●"/>
            </a:pPr>
            <a:r>
              <a:rPr lang="en" sz="1500"/>
              <a:t>Since then, it has spread around the world at an alarming rate</a:t>
            </a:r>
            <a:endParaRPr sz="1500"/>
          </a:p>
          <a:p>
            <a:pPr indent="-317500" lvl="0" marL="457200" rtl="0" algn="l">
              <a:lnSpc>
                <a:spcPct val="115000"/>
              </a:lnSpc>
              <a:spcBef>
                <a:spcPts val="0"/>
              </a:spcBef>
              <a:spcAft>
                <a:spcPts val="0"/>
              </a:spcAft>
              <a:buClr>
                <a:srgbClr val="000000"/>
              </a:buClr>
              <a:buSzPts val="1400"/>
              <a:buFont typeface="Arial"/>
              <a:buChar char="●"/>
            </a:pPr>
            <a:r>
              <a:rPr lang="en" sz="1500"/>
              <a:t>As of the the 25th of October, there have been 42+ million cases</a:t>
            </a:r>
            <a:endParaRPr sz="1500"/>
          </a:p>
          <a:p>
            <a:pPr indent="-323850" lvl="1" marL="914400" rtl="0" algn="l">
              <a:lnSpc>
                <a:spcPct val="115000"/>
              </a:lnSpc>
              <a:spcBef>
                <a:spcPts val="0"/>
              </a:spcBef>
              <a:spcAft>
                <a:spcPts val="0"/>
              </a:spcAft>
              <a:buClr>
                <a:srgbClr val="434343"/>
              </a:buClr>
              <a:buSzPts val="1500"/>
              <a:buFont typeface="Arial"/>
              <a:buChar char="○"/>
            </a:pPr>
            <a:r>
              <a:rPr lang="en" sz="1500"/>
              <a:t>Out of those cases, 1 million of them resulted in deaths. </a:t>
            </a:r>
            <a:endParaRPr sz="1500"/>
          </a:p>
          <a:p>
            <a:pPr indent="-317500" lvl="0" marL="457200" rtl="0" algn="l">
              <a:lnSpc>
                <a:spcPct val="115000"/>
              </a:lnSpc>
              <a:spcBef>
                <a:spcPts val="0"/>
              </a:spcBef>
              <a:spcAft>
                <a:spcPts val="0"/>
              </a:spcAft>
              <a:buClr>
                <a:srgbClr val="000000"/>
              </a:buClr>
              <a:buSzPts val="1400"/>
              <a:buFont typeface="Arial"/>
              <a:buChar char="●"/>
            </a:pPr>
            <a:r>
              <a:rPr lang="en" sz="1500"/>
              <a:t>Symptoms may appear 2-14 days after transmission. These include: </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Cough</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Shortness of breath or difficulty breathing</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Fever</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Chills</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Muscle pain</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Sore throat</a:t>
            </a:r>
            <a:endParaRPr sz="1500"/>
          </a:p>
          <a:p>
            <a:pPr indent="-323850" lvl="0" marL="1371600" rtl="0" algn="l">
              <a:lnSpc>
                <a:spcPct val="115000"/>
              </a:lnSpc>
              <a:spcBef>
                <a:spcPts val="0"/>
              </a:spcBef>
              <a:spcAft>
                <a:spcPts val="0"/>
              </a:spcAft>
              <a:buClr>
                <a:srgbClr val="000000"/>
              </a:buClr>
              <a:buSzPts val="1500"/>
              <a:buFont typeface="Arial"/>
              <a:buChar char="-"/>
            </a:pPr>
            <a:r>
              <a:rPr lang="en" sz="1500"/>
              <a:t>New loss of taste or smell</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nvSpPr>
        <p:spPr>
          <a:xfrm>
            <a:off x="515200" y="0"/>
            <a:ext cx="40461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In the United States</a:t>
            </a:r>
            <a:endParaRPr b="1" sz="3000"/>
          </a:p>
        </p:txBody>
      </p:sp>
      <p:pic>
        <p:nvPicPr>
          <p:cNvPr id="147" name="Google Shape;147;p23"/>
          <p:cNvPicPr preferRelativeResize="0"/>
          <p:nvPr/>
        </p:nvPicPr>
        <p:blipFill>
          <a:blip r:embed="rId3">
            <a:alphaModFix/>
          </a:blip>
          <a:stretch>
            <a:fillRect/>
          </a:stretch>
        </p:blipFill>
        <p:spPr>
          <a:xfrm>
            <a:off x="515200" y="2807325"/>
            <a:ext cx="5477175" cy="2063150"/>
          </a:xfrm>
          <a:prstGeom prst="rect">
            <a:avLst/>
          </a:prstGeom>
          <a:noFill/>
          <a:ln>
            <a:noFill/>
          </a:ln>
        </p:spPr>
      </p:pic>
      <p:pic>
        <p:nvPicPr>
          <p:cNvPr id="148" name="Google Shape;148;p23"/>
          <p:cNvPicPr preferRelativeResize="0"/>
          <p:nvPr/>
        </p:nvPicPr>
        <p:blipFill>
          <a:blip r:embed="rId4">
            <a:alphaModFix/>
          </a:blip>
          <a:stretch>
            <a:fillRect/>
          </a:stretch>
        </p:blipFill>
        <p:spPr>
          <a:xfrm>
            <a:off x="515200" y="682025"/>
            <a:ext cx="5477176" cy="2020705"/>
          </a:xfrm>
          <a:prstGeom prst="rect">
            <a:avLst/>
          </a:prstGeom>
          <a:noFill/>
          <a:ln>
            <a:noFill/>
          </a:ln>
        </p:spPr>
      </p:pic>
      <p:sp>
        <p:nvSpPr>
          <p:cNvPr id="149" name="Google Shape;149;p23"/>
          <p:cNvSpPr/>
          <p:nvPr/>
        </p:nvSpPr>
        <p:spPr>
          <a:xfrm>
            <a:off x="3831975" y="2220850"/>
            <a:ext cx="549300" cy="398400"/>
          </a:xfrm>
          <a:prstGeom prst="ellipse">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nvSpPr>
        <p:spPr>
          <a:xfrm>
            <a:off x="558650" y="248575"/>
            <a:ext cx="50667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The Effects of Covid-19</a:t>
            </a:r>
            <a:endParaRPr b="1" sz="3000"/>
          </a:p>
        </p:txBody>
      </p:sp>
      <p:pic>
        <p:nvPicPr>
          <p:cNvPr id="155" name="Google Shape;155;p24"/>
          <p:cNvPicPr preferRelativeResize="0"/>
          <p:nvPr/>
        </p:nvPicPr>
        <p:blipFill>
          <a:blip r:embed="rId3">
            <a:alphaModFix/>
          </a:blip>
          <a:stretch>
            <a:fillRect/>
          </a:stretch>
        </p:blipFill>
        <p:spPr>
          <a:xfrm>
            <a:off x="639975" y="961325"/>
            <a:ext cx="3295025" cy="1779575"/>
          </a:xfrm>
          <a:prstGeom prst="rect">
            <a:avLst/>
          </a:prstGeom>
          <a:noFill/>
          <a:ln cap="flat" cmpd="sng" w="19050">
            <a:solidFill>
              <a:schemeClr val="dk2"/>
            </a:solidFill>
            <a:prstDash val="solid"/>
            <a:round/>
            <a:headEnd len="sm" w="sm" type="none"/>
            <a:tailEnd len="sm" w="sm" type="none"/>
          </a:ln>
        </p:spPr>
      </p:pic>
      <p:pic>
        <p:nvPicPr>
          <p:cNvPr id="156" name="Google Shape;156;p24"/>
          <p:cNvPicPr preferRelativeResize="0"/>
          <p:nvPr/>
        </p:nvPicPr>
        <p:blipFill>
          <a:blip r:embed="rId4">
            <a:alphaModFix/>
          </a:blip>
          <a:stretch>
            <a:fillRect/>
          </a:stretch>
        </p:blipFill>
        <p:spPr>
          <a:xfrm>
            <a:off x="4724750" y="961325"/>
            <a:ext cx="3162471" cy="1779575"/>
          </a:xfrm>
          <a:prstGeom prst="rect">
            <a:avLst/>
          </a:prstGeom>
          <a:noFill/>
          <a:ln cap="flat" cmpd="sng" w="19050">
            <a:solidFill>
              <a:schemeClr val="dk2"/>
            </a:solidFill>
            <a:prstDash val="solid"/>
            <a:round/>
            <a:headEnd len="sm" w="sm" type="none"/>
            <a:tailEnd len="sm" w="sm" type="none"/>
          </a:ln>
        </p:spPr>
      </p:pic>
      <p:pic>
        <p:nvPicPr>
          <p:cNvPr id="157" name="Google Shape;157;p24"/>
          <p:cNvPicPr preferRelativeResize="0"/>
          <p:nvPr/>
        </p:nvPicPr>
        <p:blipFill>
          <a:blip r:embed="rId5">
            <a:alphaModFix/>
          </a:blip>
          <a:stretch>
            <a:fillRect/>
          </a:stretch>
        </p:blipFill>
        <p:spPr>
          <a:xfrm>
            <a:off x="2715075" y="2821325"/>
            <a:ext cx="3252099" cy="17019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5"/>
          <p:cNvPicPr preferRelativeResize="0"/>
          <p:nvPr/>
        </p:nvPicPr>
        <p:blipFill>
          <a:blip r:embed="rId3">
            <a:alphaModFix/>
          </a:blip>
          <a:stretch>
            <a:fillRect/>
          </a:stretch>
        </p:blipFill>
        <p:spPr>
          <a:xfrm>
            <a:off x="2058125" y="722750"/>
            <a:ext cx="4638549" cy="3698001"/>
          </a:xfrm>
          <a:prstGeom prst="rect">
            <a:avLst/>
          </a:prstGeom>
          <a:noFill/>
          <a:ln>
            <a:noFill/>
          </a:ln>
        </p:spPr>
      </p:pic>
      <p:sp>
        <p:nvSpPr>
          <p:cNvPr id="163" name="Google Shape;163;p25"/>
          <p:cNvSpPr txBox="1"/>
          <p:nvPr/>
        </p:nvSpPr>
        <p:spPr>
          <a:xfrm>
            <a:off x="353625" y="160725"/>
            <a:ext cx="4146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Predicting COVID-19</a:t>
            </a:r>
            <a:endParaRPr b="1"/>
          </a:p>
        </p:txBody>
      </p:sp>
      <p:sp>
        <p:nvSpPr>
          <p:cNvPr id="164" name="Google Shape;164;p25"/>
          <p:cNvSpPr txBox="1"/>
          <p:nvPr/>
        </p:nvSpPr>
        <p:spPr>
          <a:xfrm>
            <a:off x="7299000" y="4757900"/>
            <a:ext cx="19395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Source: FiveThirtyEight</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432750" y="846550"/>
            <a:ext cx="6654300" cy="36930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Char char="●"/>
            </a:pPr>
            <a:r>
              <a:rPr lang="en" sz="1800">
                <a:solidFill>
                  <a:schemeClr val="dk1"/>
                </a:solidFill>
              </a:rPr>
              <a:t>T</a:t>
            </a:r>
            <a:r>
              <a:rPr lang="en" sz="1800">
                <a:solidFill>
                  <a:schemeClr val="dk1"/>
                </a:solidFill>
              </a:rPr>
              <a:t>o develop a location-based score system that could quantify the risk exposure to the COVID-19</a:t>
            </a:r>
            <a:endParaRPr sz="1800"/>
          </a:p>
          <a:p>
            <a:pPr indent="-342900" lvl="0" marL="457200" rtl="0" algn="l">
              <a:lnSpc>
                <a:spcPct val="200000"/>
              </a:lnSpc>
              <a:spcBef>
                <a:spcPts val="0"/>
              </a:spcBef>
              <a:spcAft>
                <a:spcPts val="0"/>
              </a:spcAft>
              <a:buSzPts val="1800"/>
              <a:buChar char="●"/>
            </a:pPr>
            <a:r>
              <a:rPr lang="en" sz="1800"/>
              <a:t>This can help in: </a:t>
            </a:r>
            <a:endParaRPr sz="1800"/>
          </a:p>
          <a:p>
            <a:pPr indent="-342900" lvl="1" marL="914400" rtl="0" algn="l">
              <a:lnSpc>
                <a:spcPct val="200000"/>
              </a:lnSpc>
              <a:spcBef>
                <a:spcPts val="0"/>
              </a:spcBef>
              <a:spcAft>
                <a:spcPts val="0"/>
              </a:spcAft>
              <a:buSzPts val="1800"/>
              <a:buChar char="○"/>
            </a:pPr>
            <a:r>
              <a:rPr lang="en" sz="1800"/>
              <a:t>Understanding the bigger picture of COVID-19</a:t>
            </a:r>
            <a:endParaRPr sz="1800"/>
          </a:p>
          <a:p>
            <a:pPr indent="-342900" lvl="1" marL="914400" rtl="0" algn="l">
              <a:lnSpc>
                <a:spcPct val="200000"/>
              </a:lnSpc>
              <a:spcBef>
                <a:spcPts val="0"/>
              </a:spcBef>
              <a:spcAft>
                <a:spcPts val="0"/>
              </a:spcAft>
              <a:buSzPts val="1800"/>
              <a:buChar char="○"/>
            </a:pPr>
            <a:r>
              <a:rPr lang="en" sz="1800"/>
              <a:t>M</a:t>
            </a:r>
            <a:r>
              <a:rPr lang="en" sz="1800"/>
              <a:t>onitoring regional cases</a:t>
            </a:r>
            <a:endParaRPr sz="1800"/>
          </a:p>
          <a:p>
            <a:pPr indent="-342900" lvl="1" marL="914400" rtl="0" algn="l">
              <a:lnSpc>
                <a:spcPct val="200000"/>
              </a:lnSpc>
              <a:spcBef>
                <a:spcPts val="0"/>
              </a:spcBef>
              <a:spcAft>
                <a:spcPts val="0"/>
              </a:spcAft>
              <a:buSzPts val="1800"/>
              <a:buChar char="○"/>
            </a:pPr>
            <a:r>
              <a:rPr lang="en" sz="1800"/>
              <a:t>Allocation of resources</a:t>
            </a:r>
            <a:endParaRPr sz="1800"/>
          </a:p>
          <a:p>
            <a:pPr indent="-342900" lvl="1" marL="914400" rtl="0" algn="l">
              <a:lnSpc>
                <a:spcPct val="200000"/>
              </a:lnSpc>
              <a:spcBef>
                <a:spcPts val="0"/>
              </a:spcBef>
              <a:spcAft>
                <a:spcPts val="0"/>
              </a:spcAft>
              <a:buSzPts val="1800"/>
              <a:buChar char="○"/>
            </a:pPr>
            <a:r>
              <a:rPr lang="en" sz="1800"/>
              <a:t>Policy-making</a:t>
            </a:r>
            <a:endParaRPr sz="1800"/>
          </a:p>
          <a:p>
            <a:pPr indent="0" lvl="0" marL="457200" rtl="0" algn="l">
              <a:lnSpc>
                <a:spcPct val="200000"/>
              </a:lnSpc>
              <a:spcBef>
                <a:spcPts val="0"/>
              </a:spcBef>
              <a:spcAft>
                <a:spcPts val="0"/>
              </a:spcAft>
              <a:buNone/>
            </a:pPr>
            <a:r>
              <a:t/>
            </a:r>
            <a:endParaRPr sz="2000"/>
          </a:p>
          <a:p>
            <a:pPr indent="0" lvl="0" marL="914400" rtl="0" algn="l">
              <a:lnSpc>
                <a:spcPct val="150000"/>
              </a:lnSpc>
              <a:spcBef>
                <a:spcPts val="0"/>
              </a:spcBef>
              <a:spcAft>
                <a:spcPts val="0"/>
              </a:spcAft>
              <a:buNone/>
            </a:pPr>
            <a:r>
              <a:t/>
            </a:r>
            <a:endParaRPr sz="2000"/>
          </a:p>
        </p:txBody>
      </p:sp>
      <p:sp>
        <p:nvSpPr>
          <p:cNvPr id="170" name="Google Shape;170;p26"/>
          <p:cNvSpPr txBox="1"/>
          <p:nvPr/>
        </p:nvSpPr>
        <p:spPr>
          <a:xfrm>
            <a:off x="353625" y="160725"/>
            <a:ext cx="5379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Prediction Model Objective</a:t>
            </a:r>
            <a:endParaRPr b="1" sz="3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353625" y="160725"/>
            <a:ext cx="41469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SEIR Model</a:t>
            </a:r>
            <a:endParaRPr b="1" sz="3000"/>
          </a:p>
        </p:txBody>
      </p:sp>
      <p:sp>
        <p:nvSpPr>
          <p:cNvPr id="176" name="Google Shape;176;p27"/>
          <p:cNvSpPr txBox="1"/>
          <p:nvPr/>
        </p:nvSpPr>
        <p:spPr>
          <a:xfrm>
            <a:off x="1012575" y="900125"/>
            <a:ext cx="6552600" cy="5811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Calibri"/>
              <a:buChar char="●"/>
            </a:pPr>
            <a:r>
              <a:rPr lang="en" sz="2500">
                <a:latin typeface="Calibri"/>
                <a:ea typeface="Calibri"/>
                <a:cs typeface="Calibri"/>
                <a:sym typeface="Calibri"/>
              </a:rPr>
              <a:t>A variation of SIR model in epidemiology</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pic>
        <p:nvPicPr>
          <p:cNvPr id="177" name="Google Shape;177;p27"/>
          <p:cNvPicPr preferRelativeResize="0"/>
          <p:nvPr/>
        </p:nvPicPr>
        <p:blipFill>
          <a:blip r:embed="rId3">
            <a:alphaModFix/>
          </a:blip>
          <a:stretch>
            <a:fillRect/>
          </a:stretch>
        </p:blipFill>
        <p:spPr>
          <a:xfrm>
            <a:off x="1116800" y="1481275"/>
            <a:ext cx="2828925" cy="2590800"/>
          </a:xfrm>
          <a:prstGeom prst="rect">
            <a:avLst/>
          </a:prstGeom>
          <a:noFill/>
          <a:ln>
            <a:noFill/>
          </a:ln>
        </p:spPr>
      </p:pic>
      <p:sp>
        <p:nvSpPr>
          <p:cNvPr id="178" name="Google Shape;178;p27"/>
          <p:cNvSpPr/>
          <p:nvPr/>
        </p:nvSpPr>
        <p:spPr>
          <a:xfrm>
            <a:off x="1210875" y="2775325"/>
            <a:ext cx="2153700" cy="24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3439725" y="2818225"/>
            <a:ext cx="2014500" cy="160800"/>
          </a:xfrm>
          <a:prstGeom prst="rightArrow">
            <a:avLst>
              <a:gd fmla="val 50000" name="adj1"/>
              <a:gd fmla="val 50000" name="adj2"/>
            </a:avLst>
          </a:prstGeom>
          <a:solidFill>
            <a:srgbClr val="00FF00"/>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5657850" y="1481275"/>
            <a:ext cx="3364500" cy="9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900">
                <a:solidFill>
                  <a:srgbClr val="202122"/>
                </a:solidFill>
                <a:highlight>
                  <a:srgbClr val="FFFFFF"/>
                </a:highlight>
              </a:rPr>
              <a:t>Incubation period</a:t>
            </a:r>
            <a:endParaRPr b="1" sz="2900">
              <a:latin typeface="Calibri"/>
              <a:ea typeface="Calibri"/>
              <a:cs typeface="Calibri"/>
              <a:sym typeface="Calibri"/>
            </a:endParaRPr>
          </a:p>
        </p:txBody>
      </p:sp>
      <p:sp>
        <p:nvSpPr>
          <p:cNvPr id="181" name="Google Shape;181;p27"/>
          <p:cNvSpPr txBox="1"/>
          <p:nvPr/>
        </p:nvSpPr>
        <p:spPr>
          <a:xfrm>
            <a:off x="6056550" y="2078875"/>
            <a:ext cx="2829000" cy="16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50">
                <a:solidFill>
                  <a:srgbClr val="202122"/>
                </a:solidFill>
                <a:highlight>
                  <a:srgbClr val="FFFFFF"/>
                </a:highlight>
              </a:rPr>
              <a:t>the </a:t>
            </a:r>
            <a:r>
              <a:rPr lang="en" sz="1750">
                <a:solidFill>
                  <a:srgbClr val="0B0080"/>
                </a:solidFill>
                <a:highlight>
                  <a:srgbClr val="FFFFFF"/>
                </a:highlight>
                <a:uFill>
                  <a:noFill/>
                </a:uFill>
                <a:hlinkClick r:id="rId4">
                  <a:extLst>
                    <a:ext uri="{A12FA001-AC4F-418D-AE19-62706E023703}">
                      <ahyp:hlinkClr val="tx"/>
                    </a:ext>
                  </a:extLst>
                </a:hlinkClick>
              </a:rPr>
              <a:t>time</a:t>
            </a:r>
            <a:r>
              <a:rPr lang="en" sz="1750">
                <a:solidFill>
                  <a:srgbClr val="202122"/>
                </a:solidFill>
                <a:highlight>
                  <a:srgbClr val="FFFFFF"/>
                </a:highlight>
              </a:rPr>
              <a:t> elapsed between exposure to someone who has shows sy</a:t>
            </a:r>
            <a:r>
              <a:rPr lang="en" sz="1750">
                <a:solidFill>
                  <a:srgbClr val="0B0080"/>
                </a:solidFill>
                <a:highlight>
                  <a:srgbClr val="FFFFFF"/>
                </a:highlight>
                <a:uFill>
                  <a:noFill/>
                </a:uFill>
                <a:hlinkClick r:id="rId5">
                  <a:extLst>
                    <a:ext uri="{A12FA001-AC4F-418D-AE19-62706E023703}">
                      <ahyp:hlinkClr val="tx"/>
                    </a:ext>
                  </a:extLst>
                </a:hlinkClick>
              </a:rPr>
              <a:t>mptoms</a:t>
            </a:r>
            <a:r>
              <a:rPr lang="en" sz="1750">
                <a:solidFill>
                  <a:srgbClr val="202122"/>
                </a:solidFill>
                <a:highlight>
                  <a:srgbClr val="FFFFFF"/>
                </a:highlight>
              </a:rPr>
              <a:t> to exhibiting the </a:t>
            </a:r>
            <a:r>
              <a:rPr lang="en" sz="1750">
                <a:solidFill>
                  <a:srgbClr val="202122"/>
                </a:solidFill>
                <a:highlight>
                  <a:srgbClr val="FFFFFF"/>
                </a:highlight>
              </a:rPr>
              <a:t>symptoms</a:t>
            </a:r>
            <a:r>
              <a:rPr lang="en" sz="1750">
                <a:solidFill>
                  <a:srgbClr val="202122"/>
                </a:solidFill>
                <a:highlight>
                  <a:srgbClr val="FFFFFF"/>
                </a:highlight>
              </a:rPr>
              <a:t> </a:t>
            </a:r>
            <a:endParaRPr sz="2100">
              <a:latin typeface="Calibri"/>
              <a:ea typeface="Calibri"/>
              <a:cs typeface="Calibri"/>
              <a:sym typeface="Calibri"/>
            </a:endParaRPr>
          </a:p>
        </p:txBody>
      </p:sp>
      <p:sp>
        <p:nvSpPr>
          <p:cNvPr id="182" name="Google Shape;182;p27"/>
          <p:cNvSpPr/>
          <p:nvPr/>
        </p:nvSpPr>
        <p:spPr>
          <a:xfrm>
            <a:off x="7136475" y="3407575"/>
            <a:ext cx="428700" cy="664500"/>
          </a:xfrm>
          <a:prstGeom prst="down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txBox="1"/>
          <p:nvPr/>
        </p:nvSpPr>
        <p:spPr>
          <a:xfrm>
            <a:off x="6434700" y="3957850"/>
            <a:ext cx="1810800" cy="5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latin typeface="Calibri"/>
                <a:ea typeface="Calibri"/>
                <a:cs typeface="Calibri"/>
                <a:sym typeface="Calibri"/>
              </a:rPr>
              <a:t>E: Exposed</a:t>
            </a:r>
            <a:endParaRPr b="1" sz="21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